
<file path=[Content_Types].xml><?xml version="1.0" encoding="utf-8"?>
<Types xmlns="http://schemas.openxmlformats.org/package/2006/content-types">
  <Default Extension="jpg" ContentType="image/jpeg"/>
  <Default Extension="gif&amp;ehk=nxXP4N10AJMZAIWfErhNUg&amp;r=0&amp;pid=OfficeInsert" ContentType="image/gif"/>
  <Default Extension="jpeg" ContentType="image/jpeg"/>
  <Default Extension="xml" ContentType="application/xml"/>
  <Default Extension="png&amp;ehk=XtMoF5St2l4i6EE" ContentType="image/png"/>
  <Default Extension="png" ContentType="image/png"/>
  <Default Extension="rels" ContentType="application/vnd.openxmlformats-package.relationships+xml"/>
  <Default Extension="jpg&amp;ehk=kzzDdNNgwB" ContentType="image/jpeg"/>
  <Default Extension="gif" ContentType="image/gif"/>
  <Default Extension="jpg&amp;ehk=oznyhZx85t9z" ContentType="image/jpeg"/>
  <Default Extension="jpg&amp;ehk=VK7aAyd" ContentType="image/jpeg"/>
  <Default Extension="jpg&amp;ehk=6SeYXY0SMQnMFnk"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handoutMasterIdLst>
    <p:handoutMasterId r:id="rId40"/>
  </p:handoutMasterIdLst>
  <p:sldIdLst>
    <p:sldId id="264" r:id="rId5"/>
    <p:sldId id="276" r:id="rId6"/>
    <p:sldId id="277" r:id="rId7"/>
    <p:sldId id="278" r:id="rId8"/>
    <p:sldId id="280" r:id="rId9"/>
    <p:sldId id="303" r:id="rId10"/>
    <p:sldId id="279" r:id="rId11"/>
    <p:sldId id="281" r:id="rId12"/>
    <p:sldId id="310" r:id="rId13"/>
    <p:sldId id="308" r:id="rId14"/>
    <p:sldId id="283" r:id="rId15"/>
    <p:sldId id="284" r:id="rId16"/>
    <p:sldId id="285" r:id="rId17"/>
    <p:sldId id="287" r:id="rId18"/>
    <p:sldId id="288" r:id="rId19"/>
    <p:sldId id="289" r:id="rId20"/>
    <p:sldId id="309" r:id="rId21"/>
    <p:sldId id="290" r:id="rId22"/>
    <p:sldId id="294" r:id="rId23"/>
    <p:sldId id="291" r:id="rId24"/>
    <p:sldId id="292" r:id="rId25"/>
    <p:sldId id="293" r:id="rId26"/>
    <p:sldId id="295" r:id="rId27"/>
    <p:sldId id="299" r:id="rId28"/>
    <p:sldId id="296" r:id="rId29"/>
    <p:sldId id="297" r:id="rId30"/>
    <p:sldId id="298" r:id="rId31"/>
    <p:sldId id="304" r:id="rId32"/>
    <p:sldId id="300" r:id="rId33"/>
    <p:sldId id="301" r:id="rId34"/>
    <p:sldId id="302" r:id="rId35"/>
    <p:sldId id="305" r:id="rId36"/>
    <p:sldId id="306" r:id="rId37"/>
    <p:sldId id="307" r:id="rId3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62" autoAdjust="0"/>
    <p:restoredTop sz="94280" autoAdjust="0"/>
  </p:normalViewPr>
  <p:slideViewPr>
    <p:cSldViewPr showGuides="1">
      <p:cViewPr varScale="1">
        <p:scale>
          <a:sx n="102" d="100"/>
          <a:sy n="102" d="100"/>
        </p:scale>
        <p:origin x="216" y="760"/>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4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3C65FE-12CB-48BD-A10B-BB6AEECCF40F}" type="doc">
      <dgm:prSet loTypeId="urn:microsoft.com/office/officeart/2005/8/layout/arrow3" loCatId="relationship" qsTypeId="urn:microsoft.com/office/officeart/2005/8/quickstyle/simple1" qsCatId="simple" csTypeId="urn:microsoft.com/office/officeart/2005/8/colors/colorful3" csCatId="colorful" phldr="1"/>
      <dgm:spPr/>
      <dgm:t>
        <a:bodyPr/>
        <a:lstStyle/>
        <a:p>
          <a:endParaRPr lang="en-US"/>
        </a:p>
      </dgm:t>
    </dgm:pt>
    <dgm:pt modelId="{3DD734D9-3F69-429E-BC21-AFED9043BE29}">
      <dgm:prSet phldrT="[Text]"/>
      <dgm:spPr/>
      <dgm:t>
        <a:bodyPr/>
        <a:lstStyle/>
        <a:p>
          <a:r>
            <a:rPr lang="en-US" dirty="0"/>
            <a:t>CSR’s Disadvantages</a:t>
          </a:r>
        </a:p>
      </dgm:t>
    </dgm:pt>
    <dgm:pt modelId="{F2CEFC51-97B8-4E92-B3C3-99FE430BD62E}" type="parTrans" cxnId="{06F93550-255F-4136-8DF9-48BC958F8BA7}">
      <dgm:prSet/>
      <dgm:spPr/>
      <dgm:t>
        <a:bodyPr/>
        <a:lstStyle/>
        <a:p>
          <a:endParaRPr lang="en-US"/>
        </a:p>
      </dgm:t>
    </dgm:pt>
    <dgm:pt modelId="{A74B6EB7-756E-442F-A919-10BDEE36BA59}" type="sibTrans" cxnId="{06F93550-255F-4136-8DF9-48BC958F8BA7}">
      <dgm:prSet/>
      <dgm:spPr/>
      <dgm:t>
        <a:bodyPr/>
        <a:lstStyle/>
        <a:p>
          <a:endParaRPr lang="en-US"/>
        </a:p>
      </dgm:t>
    </dgm:pt>
    <dgm:pt modelId="{9EC2B8A9-364B-4F90-9A28-1CAC4620D0C8}">
      <dgm:prSet phldrT="[Text]"/>
      <dgm:spPr/>
      <dgm:t>
        <a:bodyPr/>
        <a:lstStyle/>
        <a:p>
          <a:r>
            <a:rPr lang="en-US" dirty="0"/>
            <a:t>CSR’s Advantages</a:t>
          </a:r>
        </a:p>
      </dgm:t>
    </dgm:pt>
    <dgm:pt modelId="{69019688-90C6-4410-BD5B-2CA7F12633C3}" type="parTrans" cxnId="{B86D49A5-EA96-4F2A-B2ED-A51DB62DA9CC}">
      <dgm:prSet/>
      <dgm:spPr/>
      <dgm:t>
        <a:bodyPr/>
        <a:lstStyle/>
        <a:p>
          <a:endParaRPr lang="en-US"/>
        </a:p>
      </dgm:t>
    </dgm:pt>
    <dgm:pt modelId="{366375B5-B9A2-4AAF-8FCB-FAE40B160856}" type="sibTrans" cxnId="{B86D49A5-EA96-4F2A-B2ED-A51DB62DA9CC}">
      <dgm:prSet/>
      <dgm:spPr/>
      <dgm:t>
        <a:bodyPr/>
        <a:lstStyle/>
        <a:p>
          <a:endParaRPr lang="en-US"/>
        </a:p>
      </dgm:t>
    </dgm:pt>
    <dgm:pt modelId="{D1A8E774-EF55-4032-ABF9-5587050F2CAE}" type="pres">
      <dgm:prSet presAssocID="{E33C65FE-12CB-48BD-A10B-BB6AEECCF40F}" presName="compositeShape" presStyleCnt="0">
        <dgm:presLayoutVars>
          <dgm:chMax val="2"/>
          <dgm:dir/>
          <dgm:resizeHandles val="exact"/>
        </dgm:presLayoutVars>
      </dgm:prSet>
      <dgm:spPr/>
      <dgm:t>
        <a:bodyPr/>
        <a:lstStyle/>
        <a:p>
          <a:endParaRPr lang="en-US"/>
        </a:p>
      </dgm:t>
    </dgm:pt>
    <dgm:pt modelId="{6051DD7F-A21D-456A-B6BC-6E15EC6D4F17}" type="pres">
      <dgm:prSet presAssocID="{E33C65FE-12CB-48BD-A10B-BB6AEECCF40F}" presName="divider" presStyleLbl="fgShp" presStyleIdx="0" presStyleCnt="1"/>
      <dgm:spPr/>
    </dgm:pt>
    <dgm:pt modelId="{76813D48-4975-4A39-A249-474BA6C889AE}" type="pres">
      <dgm:prSet presAssocID="{3DD734D9-3F69-429E-BC21-AFED9043BE29}" presName="downArrow" presStyleLbl="node1" presStyleIdx="0" presStyleCnt="2"/>
      <dgm:spPr/>
    </dgm:pt>
    <dgm:pt modelId="{5A8AB93B-C841-42B6-86CB-64E91A802874}" type="pres">
      <dgm:prSet presAssocID="{3DD734D9-3F69-429E-BC21-AFED9043BE29}" presName="downArrowText" presStyleLbl="revTx" presStyleIdx="0" presStyleCnt="2">
        <dgm:presLayoutVars>
          <dgm:bulletEnabled val="1"/>
        </dgm:presLayoutVars>
      </dgm:prSet>
      <dgm:spPr/>
      <dgm:t>
        <a:bodyPr/>
        <a:lstStyle/>
        <a:p>
          <a:endParaRPr lang="en-US"/>
        </a:p>
      </dgm:t>
    </dgm:pt>
    <dgm:pt modelId="{A72C4864-6CDE-4CFE-9E87-E0020244D6C0}" type="pres">
      <dgm:prSet presAssocID="{9EC2B8A9-364B-4F90-9A28-1CAC4620D0C8}" presName="upArrow" presStyleLbl="node1" presStyleIdx="1" presStyleCnt="2"/>
      <dgm:spPr/>
    </dgm:pt>
    <dgm:pt modelId="{C696B03E-F810-4CC0-8229-DAD199A7A81B}" type="pres">
      <dgm:prSet presAssocID="{9EC2B8A9-364B-4F90-9A28-1CAC4620D0C8}" presName="upArrowText" presStyleLbl="revTx" presStyleIdx="1" presStyleCnt="2">
        <dgm:presLayoutVars>
          <dgm:bulletEnabled val="1"/>
        </dgm:presLayoutVars>
      </dgm:prSet>
      <dgm:spPr/>
      <dgm:t>
        <a:bodyPr/>
        <a:lstStyle/>
        <a:p>
          <a:endParaRPr lang="en-US"/>
        </a:p>
      </dgm:t>
    </dgm:pt>
  </dgm:ptLst>
  <dgm:cxnLst>
    <dgm:cxn modelId="{997E5B3A-1AD6-4820-9D1A-DD1F7D2F7749}" type="presOf" srcId="{9EC2B8A9-364B-4F90-9A28-1CAC4620D0C8}" destId="{C696B03E-F810-4CC0-8229-DAD199A7A81B}" srcOrd="0" destOrd="0" presId="urn:microsoft.com/office/officeart/2005/8/layout/arrow3"/>
    <dgm:cxn modelId="{3A1C2380-D0AE-4B44-8EDB-92F43553DC5F}" type="presOf" srcId="{3DD734D9-3F69-429E-BC21-AFED9043BE29}" destId="{5A8AB93B-C841-42B6-86CB-64E91A802874}" srcOrd="0" destOrd="0" presId="urn:microsoft.com/office/officeart/2005/8/layout/arrow3"/>
    <dgm:cxn modelId="{FCDE4E89-52C4-4508-9E8B-50F3C967BCC0}" type="presOf" srcId="{E33C65FE-12CB-48BD-A10B-BB6AEECCF40F}" destId="{D1A8E774-EF55-4032-ABF9-5587050F2CAE}" srcOrd="0" destOrd="0" presId="urn:microsoft.com/office/officeart/2005/8/layout/arrow3"/>
    <dgm:cxn modelId="{06F93550-255F-4136-8DF9-48BC958F8BA7}" srcId="{E33C65FE-12CB-48BD-A10B-BB6AEECCF40F}" destId="{3DD734D9-3F69-429E-BC21-AFED9043BE29}" srcOrd="0" destOrd="0" parTransId="{F2CEFC51-97B8-4E92-B3C3-99FE430BD62E}" sibTransId="{A74B6EB7-756E-442F-A919-10BDEE36BA59}"/>
    <dgm:cxn modelId="{B86D49A5-EA96-4F2A-B2ED-A51DB62DA9CC}" srcId="{E33C65FE-12CB-48BD-A10B-BB6AEECCF40F}" destId="{9EC2B8A9-364B-4F90-9A28-1CAC4620D0C8}" srcOrd="1" destOrd="0" parTransId="{69019688-90C6-4410-BD5B-2CA7F12633C3}" sibTransId="{366375B5-B9A2-4AAF-8FCB-FAE40B160856}"/>
    <dgm:cxn modelId="{1730BF91-2EE1-4C06-ABAA-A26BC0AD2409}" type="presParOf" srcId="{D1A8E774-EF55-4032-ABF9-5587050F2CAE}" destId="{6051DD7F-A21D-456A-B6BC-6E15EC6D4F17}" srcOrd="0" destOrd="0" presId="urn:microsoft.com/office/officeart/2005/8/layout/arrow3"/>
    <dgm:cxn modelId="{63243B45-4CFC-4B76-96DA-5B2C882BEC91}" type="presParOf" srcId="{D1A8E774-EF55-4032-ABF9-5587050F2CAE}" destId="{76813D48-4975-4A39-A249-474BA6C889AE}" srcOrd="1" destOrd="0" presId="urn:microsoft.com/office/officeart/2005/8/layout/arrow3"/>
    <dgm:cxn modelId="{7044FD39-6E24-4E90-B550-9B5975F1FCEA}" type="presParOf" srcId="{D1A8E774-EF55-4032-ABF9-5587050F2CAE}" destId="{5A8AB93B-C841-42B6-86CB-64E91A802874}" srcOrd="2" destOrd="0" presId="urn:microsoft.com/office/officeart/2005/8/layout/arrow3"/>
    <dgm:cxn modelId="{39F3DC93-AD8F-440B-8783-FA6EE3726A26}" type="presParOf" srcId="{D1A8E774-EF55-4032-ABF9-5587050F2CAE}" destId="{A72C4864-6CDE-4CFE-9E87-E0020244D6C0}" srcOrd="3" destOrd="0" presId="urn:microsoft.com/office/officeart/2005/8/layout/arrow3"/>
    <dgm:cxn modelId="{82C542B4-8D8F-49DB-979B-61D6B27D52F1}" type="presParOf" srcId="{D1A8E774-EF55-4032-ABF9-5587050F2CAE}" destId="{C696B03E-F810-4CC0-8229-DAD199A7A81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1DD7F-A21D-456A-B6BC-6E15EC6D4F17}">
      <dsp:nvSpPr>
        <dsp:cNvPr id="0" name=""/>
        <dsp:cNvSpPr/>
      </dsp:nvSpPr>
      <dsp:spPr>
        <a:xfrm rot="21300000">
          <a:off x="17550" y="1820948"/>
          <a:ext cx="5684024" cy="650906"/>
        </a:xfrm>
        <a:prstGeom prst="mathMinus">
          <a:avLst/>
        </a:prstGeom>
        <a:solidFill>
          <a:schemeClr val="accent3">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813D48-4975-4A39-A249-474BA6C889AE}">
      <dsp:nvSpPr>
        <dsp:cNvPr id="0" name=""/>
        <dsp:cNvSpPr/>
      </dsp:nvSpPr>
      <dsp:spPr>
        <a:xfrm>
          <a:off x="686295" y="214640"/>
          <a:ext cx="1715737" cy="1717121"/>
        </a:xfrm>
        <a:prstGeom prst="downArrow">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8AB93B-C841-42B6-86CB-64E91A802874}">
      <dsp:nvSpPr>
        <dsp:cNvPr id="0" name=""/>
        <dsp:cNvSpPr/>
      </dsp:nvSpPr>
      <dsp:spPr>
        <a:xfrm>
          <a:off x="3031136" y="0"/>
          <a:ext cx="1830120" cy="1802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CSR’s Disadvantages</a:t>
          </a:r>
        </a:p>
      </dsp:txBody>
      <dsp:txXfrm>
        <a:off x="3031136" y="0"/>
        <a:ext cx="1830120" cy="1802977"/>
      </dsp:txXfrm>
    </dsp:sp>
    <dsp:sp modelId="{A72C4864-6CDE-4CFE-9E87-E0020244D6C0}">
      <dsp:nvSpPr>
        <dsp:cNvPr id="0" name=""/>
        <dsp:cNvSpPr/>
      </dsp:nvSpPr>
      <dsp:spPr>
        <a:xfrm>
          <a:off x="3317092" y="2361042"/>
          <a:ext cx="1715737" cy="1717121"/>
        </a:xfrm>
        <a:prstGeom prst="upArrow">
          <a:avLst/>
        </a:prstGeom>
        <a:solidFill>
          <a:schemeClr val="accent3">
            <a:hueOff val="-7302742"/>
            <a:satOff val="1192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96B03E-F810-4CC0-8229-DAD199A7A81B}">
      <dsp:nvSpPr>
        <dsp:cNvPr id="0" name=""/>
        <dsp:cNvSpPr/>
      </dsp:nvSpPr>
      <dsp:spPr>
        <a:xfrm>
          <a:off x="857868" y="2489826"/>
          <a:ext cx="1830120" cy="1802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a:t>CSR’s Advantages</a:t>
          </a:r>
        </a:p>
      </dsp:txBody>
      <dsp:txXfrm>
        <a:off x="857868" y="2489826"/>
        <a:ext cx="1830120" cy="1802977"/>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9/27/17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9/27/17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9/27/17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9/27/17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9/27/17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9/27/17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9/27/17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9/27/17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9/27/17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9/27/17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9/27/17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9/27/17</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10.png"/><Relationship Id="rId8" Type="http://schemas.openxmlformats.org/officeDocument/2006/relationships/hyperlink" Target="http://commons.wikimedia.org/wiki/File:No_admittance_sign.png" TargetMode="External"/><Relationship Id="rId9"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amp;ehk=XtMoF5St2l4i6EE"/><Relationship Id="rId3" Type="http://schemas.openxmlformats.org/officeDocument/2006/relationships/hyperlink" Target="http://commons.wikimedia.org/wiki/File:No_admittance_sign.pn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amp;ehk=oznyhZx85t9z"/><Relationship Id="rId3" Type="http://schemas.openxmlformats.org/officeDocument/2006/relationships/hyperlink" Target="http://www.freefoto.com/preview/04-28-41/Pile-of-Mone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lexsarchives.org/tag/housing-strategy/" TargetMode="External"/><Relationship Id="rId4" Type="http://schemas.openxmlformats.org/officeDocument/2006/relationships/image" Target="../media/image17.jpeg"/><Relationship Id="rId5" Type="http://schemas.openxmlformats.org/officeDocument/2006/relationships/hyperlink" Target="http://www.texasenterprise.utexas.edu/article/cultivating-creativity-get-out-your-own-way" TargetMode="External"/><Relationship Id="rId1" Type="http://schemas.openxmlformats.org/officeDocument/2006/relationships/slideLayout" Target="../slideLayouts/slideLayout2.xml"/><Relationship Id="rId2" Type="http://schemas.openxmlformats.org/officeDocument/2006/relationships/image" Target="../media/image16.jpg&amp;ehk=VK7aAyd"/></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hyperlink" Target="http://www.desertsojourn.com/the-salvation-message-of-limitati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hyperlink" Target="http://www.slideshare.net/GeoffatPerformancePeople/strategy-quote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hyperlink" Target="http://stickyjesus.com/tag/follow-frida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amp;ehk=nxXP4N10AJMZAIWfErhNUg&amp;r=0&amp;pid=OfficeInsert"/><Relationship Id="rId3" Type="http://schemas.openxmlformats.org/officeDocument/2006/relationships/hyperlink" Target="http://ferodwiki.wikispaces.com/La+Agend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hyperlink" Target="http://leadershipwatch-aadboot.com/2011/06/26/post-merger-integration-cultural-alignment-is-a-prerequisite-for-value-creat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amp;ehk=kzzDdNNgwB"/><Relationship Id="rId3" Type="http://schemas.openxmlformats.org/officeDocument/2006/relationships/hyperlink" Target="http://2012e.igem.org/wiki/index.php/Team:UTPreneur/Business_Mode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hyperlink" Target="http://www.texasenterprise.utexas.edu/article/cultivating-creativity-get-out-your-own-way"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amp;ehk=6SeYXY0SMQnMFnk"/><Relationship Id="rId3" Type="http://schemas.openxmlformats.org/officeDocument/2006/relationships/hyperlink" Target="http://theconversation.com/how-csr-transforms-pursuit-of-profit-into-moral-mission-1515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hyperlink" Target="http://thedevelopmentjournalist.com/2012/01/22/shortcomings-of-cs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a:t>
            </a:r>
            <a:r>
              <a:rPr lang="en-US" dirty="0" smtClean="0"/>
              <a:t>4:  </a:t>
            </a:r>
            <a:r>
              <a:rPr lang="en-US" dirty="0"/>
              <a:t/>
            </a:r>
            <a:br>
              <a:rPr lang="en-US" dirty="0"/>
            </a:br>
            <a:r>
              <a:rPr lang="en-US" dirty="0" smtClean="0"/>
              <a:t>Corporate Social Responsibility</a:t>
            </a:r>
            <a:endParaRPr lang="en-US" dirty="0"/>
          </a:p>
        </p:txBody>
      </p:sp>
      <p:sp>
        <p:nvSpPr>
          <p:cNvPr id="3" name="Subtitle 2"/>
          <p:cNvSpPr>
            <a:spLocks noGrp="1"/>
          </p:cNvSpPr>
          <p:nvPr>
            <p:ph type="subTitle" idx="1"/>
          </p:nvPr>
        </p:nvSpPr>
        <p:spPr/>
        <p:txBody>
          <a:bodyPr/>
          <a:lstStyle/>
          <a:p>
            <a:r>
              <a:rPr lang="en-GB" dirty="0"/>
              <a:t>Contemporary Issues in Social </a:t>
            </a:r>
            <a:r>
              <a:rPr lang="en-GB" dirty="0" smtClean="0"/>
              <a:t>Accounting</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932F04A-8B04-4BA9-ADF1-85D5CF7D7F2D}"/>
              </a:ext>
            </a:extLst>
          </p:cNvPr>
          <p:cNvSpPr>
            <a:spLocks noGrp="1"/>
          </p:cNvSpPr>
          <p:nvPr>
            <p:ph type="title"/>
          </p:nvPr>
        </p:nvSpPr>
        <p:spPr/>
        <p:txBody>
          <a:bodyPr/>
          <a:lstStyle/>
          <a:p>
            <a:pPr marL="742950" indent="-742950">
              <a:buFont typeface="+mj-lt"/>
              <a:buAutoNum type="arabicPeriod" startAt="2"/>
            </a:pPr>
            <a:r>
              <a:rPr lang="en-GB" dirty="0"/>
              <a:t>Corporate Citizenship</a:t>
            </a:r>
          </a:p>
        </p:txBody>
      </p:sp>
      <p:graphicFrame>
        <p:nvGraphicFramePr>
          <p:cNvPr id="5" name="Diagram 4">
            <a:extLst>
              <a:ext uri="{FF2B5EF4-FFF2-40B4-BE49-F238E27FC236}">
                <a16:creationId xmlns:a16="http://schemas.microsoft.com/office/drawing/2014/main" xmlns="" id="{916777A9-9D61-4876-8AD1-61B8CB542D45}"/>
              </a:ext>
            </a:extLst>
          </p:cNvPr>
          <p:cNvGraphicFramePr/>
          <p:nvPr>
            <p:extLst>
              <p:ext uri="{D42A27DB-BD31-4B8C-83A1-F6EECF244321}">
                <p14:modId xmlns:p14="http://schemas.microsoft.com/office/powerpoint/2010/main" val="2986663508"/>
              </p:ext>
            </p:extLst>
          </p:nvPr>
        </p:nvGraphicFramePr>
        <p:xfrm>
          <a:off x="1413892" y="1844824"/>
          <a:ext cx="5719125" cy="4292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xmlns="" id="{B13DB42F-62A4-4E8F-BBE9-E3531C95D2B2}"/>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2494012" y="2132856"/>
            <a:ext cx="850379" cy="850379"/>
          </a:xfrm>
          <a:prstGeom prst="ellipse">
            <a:avLst/>
          </a:prstGeom>
          <a:ln>
            <a:noFill/>
          </a:ln>
          <a:effectLst>
            <a:softEdge rad="112500"/>
          </a:effectLst>
        </p:spPr>
      </p:pic>
      <p:pic>
        <p:nvPicPr>
          <p:cNvPr id="7" name="Picture 6">
            <a:extLst>
              <a:ext uri="{FF2B5EF4-FFF2-40B4-BE49-F238E27FC236}">
                <a16:creationId xmlns:a16="http://schemas.microsoft.com/office/drawing/2014/main" xmlns="" id="{DC077D93-93F8-4463-8A2C-54FB4FE5E20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30316" y="4869160"/>
            <a:ext cx="722877" cy="720080"/>
          </a:xfrm>
          <a:prstGeom prst="ellipse">
            <a:avLst/>
          </a:prstGeom>
          <a:ln>
            <a:noFill/>
          </a:ln>
          <a:effectLst>
            <a:softEdge rad="112500"/>
          </a:effectLst>
        </p:spPr>
      </p:pic>
      <p:sp>
        <p:nvSpPr>
          <p:cNvPr id="8" name="TextBox 7">
            <a:extLst>
              <a:ext uri="{FF2B5EF4-FFF2-40B4-BE49-F238E27FC236}">
                <a16:creationId xmlns:a16="http://schemas.microsoft.com/office/drawing/2014/main" xmlns="" id="{8A619AEA-750F-43B9-B798-523848067FBD}"/>
              </a:ext>
            </a:extLst>
          </p:cNvPr>
          <p:cNvSpPr txBox="1"/>
          <p:nvPr/>
        </p:nvSpPr>
        <p:spPr>
          <a:xfrm>
            <a:off x="7174532" y="1957880"/>
            <a:ext cx="4176464" cy="1200329"/>
          </a:xfrm>
          <a:prstGeom prst="rect">
            <a:avLst/>
          </a:prstGeom>
          <a:noFill/>
        </p:spPr>
        <p:txBody>
          <a:bodyPr wrap="square" rtlCol="0">
            <a:spAutoFit/>
          </a:bodyPr>
          <a:lstStyle/>
          <a:p>
            <a:pPr marL="342900" indent="-342900">
              <a:buFont typeface="Arial" panose="020B0604020202020204" pitchFamily="34" charset="0"/>
              <a:buChar char="•"/>
            </a:pPr>
            <a:r>
              <a:rPr lang="en-GB" dirty="0"/>
              <a:t>Milton Friedman.</a:t>
            </a:r>
          </a:p>
          <a:p>
            <a:pPr marL="342900" indent="-342900">
              <a:buFont typeface="Arial" panose="020B0604020202020204" pitchFamily="34" charset="0"/>
              <a:buChar char="•"/>
            </a:pPr>
            <a:r>
              <a:rPr lang="en-GB" dirty="0"/>
              <a:t>Theodore Levitt. </a:t>
            </a:r>
          </a:p>
          <a:p>
            <a:pPr marL="342900" indent="-342900">
              <a:buFont typeface="Arial" panose="020B0604020202020204" pitchFamily="34" charset="0"/>
              <a:buChar char="•"/>
            </a:pPr>
            <a:r>
              <a:rPr lang="en-GB" dirty="0"/>
              <a:t>Agency theory</a:t>
            </a:r>
          </a:p>
        </p:txBody>
      </p:sp>
      <p:sp>
        <p:nvSpPr>
          <p:cNvPr id="9" name="TextBox 8">
            <a:extLst>
              <a:ext uri="{FF2B5EF4-FFF2-40B4-BE49-F238E27FC236}">
                <a16:creationId xmlns:a16="http://schemas.microsoft.com/office/drawing/2014/main" xmlns="" id="{5388DB96-9D19-4161-A1FF-675B2AA53046}"/>
              </a:ext>
            </a:extLst>
          </p:cNvPr>
          <p:cNvSpPr txBox="1"/>
          <p:nvPr/>
        </p:nvSpPr>
        <p:spPr>
          <a:xfrm>
            <a:off x="7174532" y="4388911"/>
            <a:ext cx="4680520" cy="1938992"/>
          </a:xfrm>
          <a:prstGeom prst="rect">
            <a:avLst/>
          </a:prstGeom>
          <a:noFill/>
        </p:spPr>
        <p:txBody>
          <a:bodyPr wrap="square" rtlCol="0">
            <a:spAutoFit/>
          </a:bodyPr>
          <a:lstStyle/>
          <a:p>
            <a:pPr marL="342900" indent="-342900">
              <a:buFont typeface="Arial" panose="020B0604020202020204" pitchFamily="34" charset="0"/>
              <a:buChar char="•"/>
            </a:pPr>
            <a:r>
              <a:rPr lang="en-GB" dirty="0"/>
              <a:t>Charles Handy. </a:t>
            </a:r>
          </a:p>
          <a:p>
            <a:pPr marL="342900" indent="-342900">
              <a:buFont typeface="Arial" panose="020B0604020202020204" pitchFamily="34" charset="0"/>
              <a:buChar char="•"/>
            </a:pPr>
            <a:r>
              <a:rPr lang="en-GB" dirty="0"/>
              <a:t>Stakeholders theory.</a:t>
            </a:r>
          </a:p>
          <a:p>
            <a:pPr marL="342900" indent="-342900">
              <a:buFont typeface="Arial" panose="020B0604020202020204" pitchFamily="34" charset="0"/>
              <a:buChar char="•"/>
            </a:pPr>
            <a:r>
              <a:rPr lang="en-GB" dirty="0"/>
              <a:t>Institutional theory.</a:t>
            </a:r>
          </a:p>
          <a:p>
            <a:pPr marL="342900" indent="-342900">
              <a:buFont typeface="Arial" panose="020B0604020202020204" pitchFamily="34" charset="0"/>
              <a:buChar char="•"/>
            </a:pPr>
            <a:r>
              <a:rPr lang="en-GB" dirty="0"/>
              <a:t>Cause- related marketing.</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55624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E1FC2-217B-4818-9FAF-D2BE20328F4D}"/>
              </a:ext>
            </a:extLst>
          </p:cNvPr>
          <p:cNvSpPr>
            <a:spLocks noGrp="1"/>
          </p:cNvSpPr>
          <p:nvPr>
            <p:ph type="title"/>
          </p:nvPr>
        </p:nvSpPr>
        <p:spPr/>
        <p:txBody>
          <a:bodyPr/>
          <a:lstStyle/>
          <a:p>
            <a:pPr marL="742950" indent="-742950">
              <a:buFont typeface="+mj-lt"/>
              <a:buAutoNum type="arabicPeriod" startAt="2"/>
            </a:pPr>
            <a:r>
              <a:rPr lang="en-GB" dirty="0"/>
              <a:t>Corporate Citizenship</a:t>
            </a:r>
          </a:p>
        </p:txBody>
      </p:sp>
      <p:sp>
        <p:nvSpPr>
          <p:cNvPr id="3" name="Content Placeholder 2">
            <a:extLst>
              <a:ext uri="{FF2B5EF4-FFF2-40B4-BE49-F238E27FC236}">
                <a16:creationId xmlns:a16="http://schemas.microsoft.com/office/drawing/2014/main" xmlns="" id="{39EE786E-D4B1-45CF-8E0F-F9B9C418CE2B}"/>
              </a:ext>
            </a:extLst>
          </p:cNvPr>
          <p:cNvSpPr>
            <a:spLocks noGrp="1"/>
          </p:cNvSpPr>
          <p:nvPr>
            <p:ph idx="1"/>
          </p:nvPr>
        </p:nvSpPr>
        <p:spPr>
          <a:xfrm>
            <a:off x="1117309" y="1916832"/>
            <a:ext cx="8217463" cy="4104456"/>
          </a:xfrm>
        </p:spPr>
        <p:txBody>
          <a:bodyPr>
            <a:normAutofit/>
          </a:bodyPr>
          <a:lstStyle/>
          <a:p>
            <a:pPr algn="just"/>
            <a:r>
              <a:rPr lang="en-GB" dirty="0"/>
              <a:t>CSR is “a happy new orthodoxy, a prevailing vogue, a new tyranny of fad and fancy”…Theodore Levitt (1958).</a:t>
            </a:r>
          </a:p>
          <a:p>
            <a:pPr algn="just"/>
            <a:r>
              <a:rPr lang="en-GB" dirty="0"/>
              <a:t>CSR is “fundamentally subversive doctrine in a free society”… The Nobel Prize winning economist, Milton Friedman (1970).</a:t>
            </a:r>
          </a:p>
          <a:p>
            <a:pPr algn="just"/>
            <a:r>
              <a:rPr lang="en-GB" dirty="0"/>
              <a:t>Obligations suggested by CSR proponents have more harmful effects than good…David Henderson (2001)</a:t>
            </a:r>
          </a:p>
        </p:txBody>
      </p:sp>
      <p:pic>
        <p:nvPicPr>
          <p:cNvPr id="10" name="Picture 9">
            <a:extLst>
              <a:ext uri="{FF2B5EF4-FFF2-40B4-BE49-F238E27FC236}">
                <a16:creationId xmlns:a16="http://schemas.microsoft.com/office/drawing/2014/main" xmlns="" id="{1E7D8FB9-5552-410B-8791-57E57C443FE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532663" y="490389"/>
            <a:ext cx="2286000" cy="2286000"/>
          </a:xfrm>
          <a:prstGeom prst="ellipse">
            <a:avLst/>
          </a:prstGeom>
          <a:ln>
            <a:noFill/>
          </a:ln>
          <a:effectLst>
            <a:softEdge rad="112500"/>
          </a:effectLst>
        </p:spPr>
      </p:pic>
    </p:spTree>
    <p:extLst>
      <p:ext uri="{BB962C8B-B14F-4D97-AF65-F5344CB8AC3E}">
        <p14:creationId xmlns:p14="http://schemas.microsoft.com/office/powerpoint/2010/main" val="214588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E1FC2-217B-4818-9FAF-D2BE20328F4D}"/>
              </a:ext>
            </a:extLst>
          </p:cNvPr>
          <p:cNvSpPr>
            <a:spLocks noGrp="1"/>
          </p:cNvSpPr>
          <p:nvPr>
            <p:ph type="title"/>
          </p:nvPr>
        </p:nvSpPr>
        <p:spPr/>
        <p:txBody>
          <a:bodyPr/>
          <a:lstStyle/>
          <a:p>
            <a:pPr marL="742950" indent="-742950">
              <a:buFont typeface="+mj-lt"/>
              <a:buAutoNum type="arabicPeriod" startAt="2"/>
            </a:pPr>
            <a:r>
              <a:rPr lang="en-GB" dirty="0"/>
              <a:t>Corporate Citizenship</a:t>
            </a:r>
          </a:p>
        </p:txBody>
      </p:sp>
      <p:sp>
        <p:nvSpPr>
          <p:cNvPr id="3" name="Content Placeholder 2">
            <a:extLst>
              <a:ext uri="{FF2B5EF4-FFF2-40B4-BE49-F238E27FC236}">
                <a16:creationId xmlns:a16="http://schemas.microsoft.com/office/drawing/2014/main" xmlns="" id="{39EE786E-D4B1-45CF-8E0F-F9B9C418CE2B}"/>
              </a:ext>
            </a:extLst>
          </p:cNvPr>
          <p:cNvSpPr>
            <a:spLocks noGrp="1"/>
          </p:cNvSpPr>
          <p:nvPr>
            <p:ph idx="1"/>
          </p:nvPr>
        </p:nvSpPr>
        <p:spPr>
          <a:xfrm>
            <a:off x="1117309" y="1916832"/>
            <a:ext cx="8217463" cy="4680520"/>
          </a:xfrm>
        </p:spPr>
        <p:txBody>
          <a:bodyPr>
            <a:normAutofit lnSpcReduction="10000"/>
          </a:bodyPr>
          <a:lstStyle/>
          <a:p>
            <a:pPr algn="just"/>
            <a:r>
              <a:rPr lang="en-GB" dirty="0"/>
              <a:t>Companies’ </a:t>
            </a:r>
            <a:r>
              <a:rPr lang="en-GB" b="1" dirty="0"/>
              <a:t>number one duty </a:t>
            </a:r>
            <a:r>
              <a:rPr lang="en-GB" dirty="0"/>
              <a:t>to society is to </a:t>
            </a:r>
            <a:r>
              <a:rPr lang="en-GB" b="1" dirty="0" smtClean="0"/>
              <a:t>maximise </a:t>
            </a:r>
            <a:r>
              <a:rPr lang="en-GB" b="1" dirty="0"/>
              <a:t>returns to its shareholders</a:t>
            </a:r>
            <a:r>
              <a:rPr lang="en-GB" dirty="0"/>
              <a:t>, and any attempts to spend money on social/environmental donations, or attempt to satisfy stakeholders other than shareholders, were at best misguided.</a:t>
            </a:r>
          </a:p>
          <a:p>
            <a:pPr algn="just"/>
            <a:r>
              <a:rPr lang="en-GB" b="1" dirty="0"/>
              <a:t>Money invested in CSR</a:t>
            </a:r>
            <a:r>
              <a:rPr lang="en-GB" dirty="0"/>
              <a:t> activities is a ‘</a:t>
            </a:r>
            <a:r>
              <a:rPr lang="en-GB" b="1" dirty="0"/>
              <a:t>theft</a:t>
            </a:r>
            <a:r>
              <a:rPr lang="en-GB" dirty="0"/>
              <a:t>’ of shareholder-owned resources that should be used instead to </a:t>
            </a:r>
            <a:r>
              <a:rPr lang="en-GB" dirty="0" smtClean="0"/>
              <a:t>maximise </a:t>
            </a:r>
            <a:r>
              <a:rPr lang="en-GB" dirty="0"/>
              <a:t>shareholders’ wealth.</a:t>
            </a:r>
          </a:p>
          <a:p>
            <a:pPr algn="just"/>
            <a:r>
              <a:rPr lang="en-GB" dirty="0"/>
              <a:t>Many CEOs – in developed countries – found that making their operations sustainable is a </a:t>
            </a:r>
            <a:r>
              <a:rPr lang="en-GB" b="1" dirty="0"/>
              <a:t>disadvantage compared to developing countries</a:t>
            </a:r>
            <a:r>
              <a:rPr lang="en-GB" dirty="0"/>
              <a:t>’ competitors who do not face the same pressures.</a:t>
            </a:r>
          </a:p>
          <a:p>
            <a:pPr algn="just"/>
            <a:endParaRPr lang="en-GB" dirty="0"/>
          </a:p>
        </p:txBody>
      </p:sp>
      <p:pic>
        <p:nvPicPr>
          <p:cNvPr id="10" name="Picture 9">
            <a:extLst>
              <a:ext uri="{FF2B5EF4-FFF2-40B4-BE49-F238E27FC236}">
                <a16:creationId xmlns:a16="http://schemas.microsoft.com/office/drawing/2014/main" xmlns="" id="{1E7D8FB9-5552-410B-8791-57E57C443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663" y="490389"/>
            <a:ext cx="2286000" cy="2286000"/>
          </a:xfrm>
          <a:prstGeom prst="ellipse">
            <a:avLst/>
          </a:prstGeom>
          <a:ln>
            <a:noFill/>
          </a:ln>
          <a:effectLst>
            <a:softEdge rad="112500"/>
          </a:effectLst>
        </p:spPr>
      </p:pic>
    </p:spTree>
    <p:extLst>
      <p:ext uri="{BB962C8B-B14F-4D97-AF65-F5344CB8AC3E}">
        <p14:creationId xmlns:p14="http://schemas.microsoft.com/office/powerpoint/2010/main" val="182024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E1FC2-217B-4818-9FAF-D2BE20328F4D}"/>
              </a:ext>
            </a:extLst>
          </p:cNvPr>
          <p:cNvSpPr>
            <a:spLocks noGrp="1"/>
          </p:cNvSpPr>
          <p:nvPr>
            <p:ph type="title"/>
          </p:nvPr>
        </p:nvSpPr>
        <p:spPr/>
        <p:txBody>
          <a:bodyPr/>
          <a:lstStyle/>
          <a:p>
            <a:pPr marL="742950" indent="-742950">
              <a:buFont typeface="+mj-lt"/>
              <a:buAutoNum type="arabicPeriod" startAt="2"/>
            </a:pPr>
            <a:r>
              <a:rPr lang="en-GB" dirty="0"/>
              <a:t>Corporate Citizenship</a:t>
            </a:r>
          </a:p>
        </p:txBody>
      </p:sp>
      <p:sp>
        <p:nvSpPr>
          <p:cNvPr id="3" name="Content Placeholder 2">
            <a:extLst>
              <a:ext uri="{FF2B5EF4-FFF2-40B4-BE49-F238E27FC236}">
                <a16:creationId xmlns:a16="http://schemas.microsoft.com/office/drawing/2014/main" xmlns="" id="{39EE786E-D4B1-45CF-8E0F-F9B9C418CE2B}"/>
              </a:ext>
            </a:extLst>
          </p:cNvPr>
          <p:cNvSpPr>
            <a:spLocks noGrp="1"/>
          </p:cNvSpPr>
          <p:nvPr>
            <p:ph idx="1"/>
          </p:nvPr>
        </p:nvSpPr>
        <p:spPr>
          <a:xfrm>
            <a:off x="1119541" y="2204864"/>
            <a:ext cx="8217463" cy="4176464"/>
          </a:xfrm>
        </p:spPr>
        <p:txBody>
          <a:bodyPr>
            <a:normAutofit/>
          </a:bodyPr>
          <a:lstStyle/>
          <a:p>
            <a:pPr algn="just"/>
            <a:r>
              <a:rPr lang="en-GB" dirty="0"/>
              <a:t>Charles Handy, an influential British commentator, disagrees with the previous view of the role of firms in society. He believes on the </a:t>
            </a:r>
            <a:r>
              <a:rPr lang="en-GB" b="1" dirty="0"/>
              <a:t>moral imperative </a:t>
            </a:r>
            <a:r>
              <a:rPr lang="en-GB" dirty="0"/>
              <a:t>embedded in the business – society relationship.</a:t>
            </a:r>
          </a:p>
          <a:p>
            <a:pPr algn="just"/>
            <a:endParaRPr lang="en-GB" dirty="0"/>
          </a:p>
          <a:p>
            <a:pPr algn="just"/>
            <a:r>
              <a:rPr lang="en-GB" dirty="0"/>
              <a:t>In </a:t>
            </a:r>
            <a:r>
              <a:rPr lang="en-GB" dirty="0"/>
              <a:t>Handy’s</a:t>
            </a:r>
            <a:r>
              <a:rPr lang="en-GB" dirty="0"/>
              <a:t> view, firms are </a:t>
            </a:r>
            <a:r>
              <a:rPr lang="en-GB" b="1" dirty="0"/>
              <a:t>expected to do something valuable to the ‘whole society’</a:t>
            </a:r>
            <a:r>
              <a:rPr lang="en-GB" dirty="0"/>
              <a:t> and to do it “better, or more useful than anyone else” (Handy, 2002). </a:t>
            </a:r>
          </a:p>
        </p:txBody>
      </p:sp>
      <p:pic>
        <p:nvPicPr>
          <p:cNvPr id="10" name="Picture 9">
            <a:extLst>
              <a:ext uri="{FF2B5EF4-FFF2-40B4-BE49-F238E27FC236}">
                <a16:creationId xmlns:a16="http://schemas.microsoft.com/office/drawing/2014/main" xmlns="" id="{1E7D8FB9-5552-410B-8791-57E57C443F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2663" y="494812"/>
            <a:ext cx="2286000" cy="2277154"/>
          </a:xfrm>
          <a:prstGeom prst="ellipse">
            <a:avLst/>
          </a:prstGeom>
          <a:ln>
            <a:noFill/>
          </a:ln>
          <a:effectLst>
            <a:softEdge rad="112500"/>
          </a:effectLst>
        </p:spPr>
      </p:pic>
    </p:spTree>
    <p:extLst>
      <p:ext uri="{BB962C8B-B14F-4D97-AF65-F5344CB8AC3E}">
        <p14:creationId xmlns:p14="http://schemas.microsoft.com/office/powerpoint/2010/main" val="193386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E1FC2-217B-4818-9FAF-D2BE20328F4D}"/>
              </a:ext>
            </a:extLst>
          </p:cNvPr>
          <p:cNvSpPr>
            <a:spLocks noGrp="1"/>
          </p:cNvSpPr>
          <p:nvPr>
            <p:ph type="title"/>
          </p:nvPr>
        </p:nvSpPr>
        <p:spPr/>
        <p:txBody>
          <a:bodyPr/>
          <a:lstStyle/>
          <a:p>
            <a:pPr marL="742950" indent="-742950">
              <a:buFont typeface="+mj-lt"/>
              <a:buAutoNum type="arabicPeriod" startAt="2"/>
            </a:pPr>
            <a:r>
              <a:rPr lang="en-GB" dirty="0"/>
              <a:t>Corporate Citizenship</a:t>
            </a:r>
          </a:p>
        </p:txBody>
      </p:sp>
      <p:sp>
        <p:nvSpPr>
          <p:cNvPr id="3" name="Content Placeholder 2">
            <a:extLst>
              <a:ext uri="{FF2B5EF4-FFF2-40B4-BE49-F238E27FC236}">
                <a16:creationId xmlns:a16="http://schemas.microsoft.com/office/drawing/2014/main" xmlns="" id="{39EE786E-D4B1-45CF-8E0F-F9B9C418CE2B}"/>
              </a:ext>
            </a:extLst>
          </p:cNvPr>
          <p:cNvSpPr>
            <a:spLocks noGrp="1"/>
          </p:cNvSpPr>
          <p:nvPr>
            <p:ph idx="1"/>
          </p:nvPr>
        </p:nvSpPr>
        <p:spPr>
          <a:xfrm>
            <a:off x="1117309" y="2132856"/>
            <a:ext cx="8217463" cy="4032448"/>
          </a:xfrm>
        </p:spPr>
        <p:txBody>
          <a:bodyPr>
            <a:normAutofit/>
          </a:bodyPr>
          <a:lstStyle/>
          <a:p>
            <a:pPr algn="just"/>
            <a:r>
              <a:rPr lang="en-GB" dirty="0"/>
              <a:t>Firms need more than just generating profits to justify its existence, and their </a:t>
            </a:r>
            <a:r>
              <a:rPr lang="en-GB" b="1" dirty="0"/>
              <a:t>profits should be just “the means to that larger end”</a:t>
            </a:r>
            <a:r>
              <a:rPr lang="en-GB" dirty="0"/>
              <a:t>. </a:t>
            </a:r>
          </a:p>
          <a:p>
            <a:pPr marL="0" indent="0" algn="just">
              <a:buNone/>
            </a:pPr>
            <a:endParaRPr lang="en-GB" dirty="0"/>
          </a:p>
          <a:p>
            <a:pPr algn="just"/>
            <a:r>
              <a:rPr lang="en-GB" dirty="0"/>
              <a:t>Corporations are committed to bear social responsibilities as an ethical obligation regardless of any other financial consequences (</a:t>
            </a:r>
            <a:r>
              <a:rPr lang="en-GB" dirty="0"/>
              <a:t>Garriga</a:t>
            </a:r>
            <a:r>
              <a:rPr lang="en-GB" dirty="0"/>
              <a:t> &amp; </a:t>
            </a:r>
            <a:r>
              <a:rPr lang="en-GB" dirty="0"/>
              <a:t>Melé</a:t>
            </a:r>
            <a:r>
              <a:rPr lang="en-GB" dirty="0"/>
              <a:t>, 2004).</a:t>
            </a:r>
          </a:p>
        </p:txBody>
      </p:sp>
      <p:pic>
        <p:nvPicPr>
          <p:cNvPr id="10" name="Picture 9">
            <a:extLst>
              <a:ext uri="{FF2B5EF4-FFF2-40B4-BE49-F238E27FC236}">
                <a16:creationId xmlns:a16="http://schemas.microsoft.com/office/drawing/2014/main" xmlns="" id="{1E7D8FB9-5552-410B-8791-57E57C443F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2663" y="494812"/>
            <a:ext cx="2286000" cy="2277154"/>
          </a:xfrm>
          <a:prstGeom prst="ellipse">
            <a:avLst/>
          </a:prstGeom>
          <a:ln>
            <a:noFill/>
          </a:ln>
          <a:effectLst>
            <a:softEdge rad="112500"/>
          </a:effectLst>
        </p:spPr>
      </p:pic>
    </p:spTree>
    <p:extLst>
      <p:ext uri="{BB962C8B-B14F-4D97-AF65-F5344CB8AC3E}">
        <p14:creationId xmlns:p14="http://schemas.microsoft.com/office/powerpoint/2010/main" val="110776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E1FC2-217B-4818-9FAF-D2BE20328F4D}"/>
              </a:ext>
            </a:extLst>
          </p:cNvPr>
          <p:cNvSpPr>
            <a:spLocks noGrp="1"/>
          </p:cNvSpPr>
          <p:nvPr>
            <p:ph type="title"/>
          </p:nvPr>
        </p:nvSpPr>
        <p:spPr/>
        <p:txBody>
          <a:bodyPr/>
          <a:lstStyle/>
          <a:p>
            <a:pPr marL="742950" indent="-742950">
              <a:buFont typeface="+mj-lt"/>
              <a:buAutoNum type="arabicPeriod" startAt="2"/>
            </a:pPr>
            <a:r>
              <a:rPr lang="en-GB" dirty="0"/>
              <a:t>Corporate Citizenship</a:t>
            </a:r>
          </a:p>
        </p:txBody>
      </p:sp>
      <p:pic>
        <p:nvPicPr>
          <p:cNvPr id="10" name="Picture 9">
            <a:extLst>
              <a:ext uri="{FF2B5EF4-FFF2-40B4-BE49-F238E27FC236}">
                <a16:creationId xmlns:a16="http://schemas.microsoft.com/office/drawing/2014/main" xmlns="" id="{1E7D8FB9-5552-410B-8791-57E57C443F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118748" y="871388"/>
            <a:ext cx="2699915" cy="1799943"/>
          </a:xfrm>
          <a:prstGeom prst="rect">
            <a:avLst/>
          </a:prstGeom>
          <a:ln>
            <a:noFill/>
          </a:ln>
          <a:effectLst>
            <a:outerShdw blurRad="292100" dist="139700" dir="2700000" algn="tl" rotWithShape="0">
              <a:srgbClr val="333333">
                <a:alpha val="65000"/>
              </a:srgbClr>
            </a:outerShdw>
          </a:effectLst>
        </p:spPr>
      </p:pic>
      <p:sp>
        <p:nvSpPr>
          <p:cNvPr id="5" name="Content Placeholder 4">
            <a:extLst>
              <a:ext uri="{FF2B5EF4-FFF2-40B4-BE49-F238E27FC236}">
                <a16:creationId xmlns:a16="http://schemas.microsoft.com/office/drawing/2014/main" xmlns="" id="{F71CA624-B56A-4A46-9EBD-5B45175A1E6D}"/>
              </a:ext>
            </a:extLst>
          </p:cNvPr>
          <p:cNvSpPr>
            <a:spLocks noGrp="1"/>
          </p:cNvSpPr>
          <p:nvPr>
            <p:ph idx="1"/>
          </p:nvPr>
        </p:nvSpPr>
        <p:spPr>
          <a:xfrm>
            <a:off x="1117309" y="1701800"/>
            <a:ext cx="7857423" cy="4470400"/>
          </a:xfrm>
        </p:spPr>
        <p:txBody>
          <a:bodyPr/>
          <a:lstStyle/>
          <a:p>
            <a:r>
              <a:rPr lang="en-GB" dirty="0"/>
              <a:t>Are Friedman’s and </a:t>
            </a:r>
            <a:r>
              <a:rPr lang="en-GB" dirty="0"/>
              <a:t>Handy’s</a:t>
            </a:r>
            <a:r>
              <a:rPr lang="en-GB" dirty="0"/>
              <a:t> views reconcilable ? </a:t>
            </a:r>
          </a:p>
          <a:p>
            <a:r>
              <a:rPr lang="en-GB" dirty="0"/>
              <a:t>Can CSR activities increase its profits ?</a:t>
            </a:r>
          </a:p>
          <a:p>
            <a:r>
              <a:rPr lang="en-GB" dirty="0"/>
              <a:t>Firms with good CSR agenda do perform well financially ?</a:t>
            </a:r>
          </a:p>
          <a:p>
            <a:r>
              <a:rPr lang="en-GB" dirty="0"/>
              <a:t>a number of ‘</a:t>
            </a:r>
            <a:r>
              <a:rPr lang="en-GB" b="1" dirty="0"/>
              <a:t>pragmatic</a:t>
            </a:r>
            <a:r>
              <a:rPr lang="en-GB" dirty="0"/>
              <a:t>’ theories are used to explain the positive relationship between CSR and corporate financial performance: the cause-related marketing, Stakeholder theory, ..etc.</a:t>
            </a:r>
          </a:p>
          <a:p>
            <a:endParaRPr lang="en-GB" dirty="0"/>
          </a:p>
        </p:txBody>
      </p:sp>
    </p:spTree>
    <p:extLst>
      <p:ext uri="{BB962C8B-B14F-4D97-AF65-F5344CB8AC3E}">
        <p14:creationId xmlns:p14="http://schemas.microsoft.com/office/powerpoint/2010/main" val="8045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E1FC2-217B-4818-9FAF-D2BE20328F4D}"/>
              </a:ext>
            </a:extLst>
          </p:cNvPr>
          <p:cNvSpPr>
            <a:spLocks noGrp="1"/>
          </p:cNvSpPr>
          <p:nvPr>
            <p:ph type="title"/>
          </p:nvPr>
        </p:nvSpPr>
        <p:spPr/>
        <p:txBody>
          <a:bodyPr/>
          <a:lstStyle/>
          <a:p>
            <a:pPr marL="742950" indent="-742950">
              <a:buFont typeface="+mj-lt"/>
              <a:buAutoNum type="arabicPeriod" startAt="3"/>
            </a:pPr>
            <a:r>
              <a:rPr lang="en-GB" dirty="0"/>
              <a:t>Strategic CSR</a:t>
            </a:r>
          </a:p>
        </p:txBody>
      </p:sp>
      <p:pic>
        <p:nvPicPr>
          <p:cNvPr id="10" name="Picture 9">
            <a:extLst>
              <a:ext uri="{FF2B5EF4-FFF2-40B4-BE49-F238E27FC236}">
                <a16:creationId xmlns:a16="http://schemas.microsoft.com/office/drawing/2014/main" xmlns="" id="{1E7D8FB9-5552-410B-8791-57E57C443F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917948" y="4509120"/>
            <a:ext cx="2699915" cy="1641840"/>
          </a:xfrm>
          <a:prstGeom prst="rect">
            <a:avLst/>
          </a:prstGeom>
          <a:ln>
            <a:noFill/>
          </a:ln>
          <a:effectLst>
            <a:outerShdw blurRad="292100" dist="139700" dir="2700000" algn="tl" rotWithShape="0">
              <a:srgbClr val="333333">
                <a:alpha val="65000"/>
              </a:srgbClr>
            </a:outerShdw>
          </a:effectLst>
        </p:spPr>
      </p:pic>
      <p:sp>
        <p:nvSpPr>
          <p:cNvPr id="5" name="Content Placeholder 4">
            <a:extLst>
              <a:ext uri="{FF2B5EF4-FFF2-40B4-BE49-F238E27FC236}">
                <a16:creationId xmlns:a16="http://schemas.microsoft.com/office/drawing/2014/main" xmlns="" id="{F71CA624-B56A-4A46-9EBD-5B45175A1E6D}"/>
              </a:ext>
            </a:extLst>
          </p:cNvPr>
          <p:cNvSpPr>
            <a:spLocks noGrp="1"/>
          </p:cNvSpPr>
          <p:nvPr>
            <p:ph idx="1"/>
          </p:nvPr>
        </p:nvSpPr>
        <p:spPr>
          <a:xfrm>
            <a:off x="2181334" y="1990329"/>
            <a:ext cx="3553037" cy="1583184"/>
          </a:xfrm>
        </p:spPr>
        <p:txBody>
          <a:bodyPr/>
          <a:lstStyle/>
          <a:p>
            <a:pPr marL="0" indent="0">
              <a:buNone/>
            </a:pPr>
            <a:r>
              <a:rPr lang="en-GB" dirty="0"/>
              <a:t>What are the limitations of the traditional/philanthropic CSR ?</a:t>
            </a:r>
          </a:p>
          <a:p>
            <a:endParaRPr lang="en-GB" dirty="0"/>
          </a:p>
        </p:txBody>
      </p:sp>
      <p:grpSp>
        <p:nvGrpSpPr>
          <p:cNvPr id="6" name="Group 5">
            <a:extLst>
              <a:ext uri="{FF2B5EF4-FFF2-40B4-BE49-F238E27FC236}">
                <a16:creationId xmlns:a16="http://schemas.microsoft.com/office/drawing/2014/main" xmlns="" id="{75C1EFF2-6839-4ED4-A9F8-736BC160CE81}"/>
              </a:ext>
            </a:extLst>
          </p:cNvPr>
          <p:cNvGrpSpPr/>
          <p:nvPr/>
        </p:nvGrpSpPr>
        <p:grpSpPr>
          <a:xfrm>
            <a:off x="7090403" y="1700807"/>
            <a:ext cx="3384376" cy="2232249"/>
            <a:chOff x="8055627" y="404664"/>
            <a:chExt cx="3518520" cy="2952328"/>
          </a:xfrm>
        </p:grpSpPr>
        <p:pic>
          <p:nvPicPr>
            <p:cNvPr id="7" name="Picture 6" descr="A person posing for the camera&#10;&#10;Description generated with very high confidence">
              <a:extLst>
                <a:ext uri="{FF2B5EF4-FFF2-40B4-BE49-F238E27FC236}">
                  <a16:creationId xmlns:a16="http://schemas.microsoft.com/office/drawing/2014/main" xmlns="" id="{D1851A88-B8EC-4E67-988A-3329F10561BF}"/>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8055627" y="404664"/>
              <a:ext cx="3518520" cy="2346413"/>
            </a:xfrm>
            <a:prstGeom prst="rect">
              <a:avLst/>
            </a:prstGeom>
            <a:ln>
              <a:noFill/>
            </a:ln>
            <a:effectLst>
              <a:softEdge rad="112500"/>
            </a:effectLst>
          </p:spPr>
        </p:pic>
        <p:sp>
          <p:nvSpPr>
            <p:cNvPr id="8" name="Rectangle 7">
              <a:extLst>
                <a:ext uri="{FF2B5EF4-FFF2-40B4-BE49-F238E27FC236}">
                  <a16:creationId xmlns:a16="http://schemas.microsoft.com/office/drawing/2014/main" xmlns="" id="{7FC20C19-4B21-46BC-A6C9-A574FD3F0B01}"/>
                </a:ext>
              </a:extLst>
            </p:cNvPr>
            <p:cNvSpPr/>
            <p:nvPr/>
          </p:nvSpPr>
          <p:spPr>
            <a:xfrm>
              <a:off x="8194707" y="2852936"/>
              <a:ext cx="3240359"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Students Group Discussion</a:t>
              </a:r>
            </a:p>
          </p:txBody>
        </p:sp>
      </p:grpSp>
      <p:sp>
        <p:nvSpPr>
          <p:cNvPr id="4" name="Rectangle 3">
            <a:extLst>
              <a:ext uri="{FF2B5EF4-FFF2-40B4-BE49-F238E27FC236}">
                <a16:creationId xmlns:a16="http://schemas.microsoft.com/office/drawing/2014/main" xmlns="" id="{545CCA07-29C2-4167-BDC9-C0C85D72B608}"/>
              </a:ext>
            </a:extLst>
          </p:cNvPr>
          <p:cNvSpPr/>
          <p:nvPr/>
        </p:nvSpPr>
        <p:spPr>
          <a:xfrm>
            <a:off x="6935125" y="5099207"/>
            <a:ext cx="3600400" cy="461665"/>
          </a:xfrm>
          <a:prstGeom prst="rect">
            <a:avLst/>
          </a:prstGeom>
        </p:spPr>
        <p:txBody>
          <a:bodyPr wrap="square">
            <a:spAutoFit/>
          </a:bodyPr>
          <a:lstStyle/>
          <a:p>
            <a:r>
              <a:rPr lang="en-GB" dirty="0"/>
              <a:t>What is </a:t>
            </a:r>
            <a:r>
              <a:rPr lang="en-GB" b="1" dirty="0"/>
              <a:t>strategic CSR </a:t>
            </a:r>
            <a:r>
              <a:rPr lang="en-GB" dirty="0"/>
              <a:t>?</a:t>
            </a:r>
          </a:p>
        </p:txBody>
      </p:sp>
      <p:cxnSp>
        <p:nvCxnSpPr>
          <p:cNvPr id="11" name="Straight Connector 10">
            <a:extLst>
              <a:ext uri="{FF2B5EF4-FFF2-40B4-BE49-F238E27FC236}">
                <a16:creationId xmlns:a16="http://schemas.microsoft.com/office/drawing/2014/main" xmlns="" id="{8AD31141-7DCC-430E-AE88-6B3E01A9F959}"/>
              </a:ext>
            </a:extLst>
          </p:cNvPr>
          <p:cNvCxnSpPr>
            <a:stCxn id="2" idx="2"/>
          </p:cNvCxnSpPr>
          <p:nvPr/>
        </p:nvCxnSpPr>
        <p:spPr>
          <a:xfrm>
            <a:off x="6195986" y="1473200"/>
            <a:ext cx="0" cy="4824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xmlns="" id="{BFCC6DBC-799B-42B6-84B2-E2BFAA0CAE3A}"/>
              </a:ext>
            </a:extLst>
          </p:cNvPr>
          <p:cNvCxnSpPr>
            <a:cxnSpLocks/>
          </p:cNvCxnSpPr>
          <p:nvPr/>
        </p:nvCxnSpPr>
        <p:spPr>
          <a:xfrm flipH="1">
            <a:off x="1917948" y="4221088"/>
            <a:ext cx="90010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965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D9F77AA-4824-492A-B631-630C2B2E63A2}"/>
              </a:ext>
            </a:extLst>
          </p:cNvPr>
          <p:cNvSpPr>
            <a:spLocks noGrp="1"/>
          </p:cNvSpPr>
          <p:nvPr>
            <p:ph idx="1"/>
          </p:nvPr>
        </p:nvSpPr>
        <p:spPr>
          <a:xfrm>
            <a:off x="1117309" y="4246726"/>
            <a:ext cx="10377703" cy="2095128"/>
          </a:xfrm>
        </p:spPr>
        <p:txBody>
          <a:bodyPr>
            <a:normAutofit lnSpcReduction="10000"/>
          </a:bodyPr>
          <a:lstStyle/>
          <a:p>
            <a:r>
              <a:rPr lang="en-GB" dirty="0"/>
              <a:t>A distorted situation in which firms are “responsible for everything and accountable for nothing”.</a:t>
            </a:r>
          </a:p>
          <a:p>
            <a:r>
              <a:rPr lang="en-GB" dirty="0"/>
              <a:t>The absence of accountability systems where companies are fared well for their misconduct, eventually encourages the use of CSR activities for ‘greenwashing’.</a:t>
            </a:r>
          </a:p>
        </p:txBody>
      </p:sp>
      <p:sp>
        <p:nvSpPr>
          <p:cNvPr id="5" name="Title 1">
            <a:extLst>
              <a:ext uri="{FF2B5EF4-FFF2-40B4-BE49-F238E27FC236}">
                <a16:creationId xmlns:a16="http://schemas.microsoft.com/office/drawing/2014/main" xmlns="" id="{6A10A555-A63B-4C11-8A3F-600C34912BE3}"/>
              </a:ext>
            </a:extLst>
          </p:cNvPr>
          <p:cNvSpPr>
            <a:spLocks noGrp="1"/>
          </p:cNvSpPr>
          <p:nvPr>
            <p:ph type="title"/>
          </p:nvPr>
        </p:nvSpPr>
        <p:spPr>
          <a:xfrm>
            <a:off x="1117309" y="76200"/>
            <a:ext cx="10157354" cy="1397000"/>
          </a:xfrm>
        </p:spPr>
        <p:txBody>
          <a:bodyPr/>
          <a:lstStyle/>
          <a:p>
            <a:pPr marL="742950" indent="-742950">
              <a:buFont typeface="+mj-lt"/>
              <a:buAutoNum type="arabicPeriod" startAt="3"/>
            </a:pPr>
            <a:r>
              <a:rPr lang="en-GB" dirty="0"/>
              <a:t>Limitations of traditional CSR</a:t>
            </a:r>
          </a:p>
        </p:txBody>
      </p:sp>
      <p:pic>
        <p:nvPicPr>
          <p:cNvPr id="7" name="Picture 6" descr="A close up of a street sign&#10;&#10;Description generated with very high confidence">
            <a:extLst>
              <a:ext uri="{FF2B5EF4-FFF2-40B4-BE49-F238E27FC236}">
                <a16:creationId xmlns:a16="http://schemas.microsoft.com/office/drawing/2014/main" xmlns="" id="{5AD64137-CF18-4399-9F29-E7F8A814824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flipV="1">
            <a:off x="7694821" y="1556792"/>
            <a:ext cx="3927975" cy="2231101"/>
          </a:xfrm>
          <a:prstGeom prst="ellipse">
            <a:avLst/>
          </a:prstGeom>
          <a:ln>
            <a:noFill/>
          </a:ln>
          <a:effectLst>
            <a:softEdge rad="112500"/>
          </a:effectLst>
        </p:spPr>
      </p:pic>
      <p:sp>
        <p:nvSpPr>
          <p:cNvPr id="9" name="Rectangle 8">
            <a:extLst>
              <a:ext uri="{FF2B5EF4-FFF2-40B4-BE49-F238E27FC236}">
                <a16:creationId xmlns:a16="http://schemas.microsoft.com/office/drawing/2014/main" xmlns="" id="{0B6B40D1-7A35-4D92-930B-E30732A46FC3}"/>
              </a:ext>
            </a:extLst>
          </p:cNvPr>
          <p:cNvSpPr/>
          <p:nvPr/>
        </p:nvSpPr>
        <p:spPr>
          <a:xfrm>
            <a:off x="1117309" y="1473200"/>
            <a:ext cx="6705295" cy="2677656"/>
          </a:xfrm>
          <a:prstGeom prst="rect">
            <a:avLst/>
          </a:prstGeom>
        </p:spPr>
        <p:txBody>
          <a:bodyPr wrap="square">
            <a:spAutoFit/>
          </a:bodyPr>
          <a:lstStyle/>
          <a:p>
            <a:pPr marL="342900" indent="-342900">
              <a:buFont typeface="Arial" panose="020B0604020202020204" pitchFamily="34" charset="0"/>
              <a:buChar char="•"/>
            </a:pPr>
            <a:r>
              <a:rPr lang="en-GB" dirty="0"/>
              <a:t>No clear political or legal framework that defines the rights and responsibilities of corporation. </a:t>
            </a:r>
          </a:p>
          <a:p>
            <a:pPr marL="342900" indent="-342900">
              <a:buFont typeface="Arial" panose="020B0604020202020204" pitchFamily="34" charset="0"/>
              <a:buChar char="•"/>
            </a:pPr>
            <a:r>
              <a:rPr lang="en-GB" dirty="0"/>
              <a:t>The universality of normative (e.g. Whose norms? Why those norms and not any other?). </a:t>
            </a:r>
          </a:p>
          <a:p>
            <a:pPr marL="342900" indent="-342900">
              <a:buFont typeface="Arial" panose="020B0604020202020204" pitchFamily="34" charset="0"/>
              <a:buChar char="•"/>
            </a:pPr>
            <a:r>
              <a:rPr lang="en-GB" dirty="0"/>
              <a:t>Lack of monitoring and accountability</a:t>
            </a:r>
          </a:p>
        </p:txBody>
      </p:sp>
    </p:spTree>
    <p:extLst>
      <p:ext uri="{BB962C8B-B14F-4D97-AF65-F5344CB8AC3E}">
        <p14:creationId xmlns:p14="http://schemas.microsoft.com/office/powerpoint/2010/main" val="346321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4CC209-1CE7-413D-B8D5-5EBD6F3BFC3C}"/>
              </a:ext>
            </a:extLst>
          </p:cNvPr>
          <p:cNvSpPr>
            <a:spLocks noGrp="1"/>
          </p:cNvSpPr>
          <p:nvPr>
            <p:ph idx="1"/>
          </p:nvPr>
        </p:nvSpPr>
        <p:spPr>
          <a:xfrm>
            <a:off x="1117308" y="1701800"/>
            <a:ext cx="10233687" cy="2663304"/>
          </a:xfrm>
        </p:spPr>
        <p:txBody>
          <a:bodyPr/>
          <a:lstStyle/>
          <a:p>
            <a:r>
              <a:rPr lang="en-GB" b="1" dirty="0"/>
              <a:t>Strategic CSR </a:t>
            </a:r>
            <a:r>
              <a:rPr lang="en-GB" dirty="0"/>
              <a:t>goes beyond the so-called </a:t>
            </a:r>
            <a:r>
              <a:rPr lang="en-GB" b="1" dirty="0"/>
              <a:t>responsive CSR </a:t>
            </a:r>
            <a:r>
              <a:rPr lang="en-GB" dirty="0"/>
              <a:t>to mount a </a:t>
            </a:r>
            <a:r>
              <a:rPr lang="en-GB" b="1" dirty="0"/>
              <a:t>small number of initiatives that largely</a:t>
            </a:r>
            <a:r>
              <a:rPr lang="en-GB" dirty="0"/>
              <a:t> and distinctively </a:t>
            </a:r>
            <a:r>
              <a:rPr lang="en-GB" b="1" dirty="0"/>
              <a:t>benefit both society and business</a:t>
            </a:r>
            <a:r>
              <a:rPr lang="en-GB" dirty="0"/>
              <a:t>. </a:t>
            </a:r>
          </a:p>
          <a:p>
            <a:r>
              <a:rPr lang="en-GB" dirty="0"/>
              <a:t>Strategic CSR is about </a:t>
            </a:r>
            <a:r>
              <a:rPr lang="en-GB" b="1" dirty="0"/>
              <a:t>rooting CSR in the strategies of specific companies</a:t>
            </a:r>
            <a:r>
              <a:rPr lang="en-GB" dirty="0"/>
              <a:t>, hence, firms should engage only in eco-social activities related to its core business. </a:t>
            </a:r>
          </a:p>
        </p:txBody>
      </p:sp>
      <p:sp>
        <p:nvSpPr>
          <p:cNvPr id="4" name="Title 1">
            <a:extLst>
              <a:ext uri="{FF2B5EF4-FFF2-40B4-BE49-F238E27FC236}">
                <a16:creationId xmlns:a16="http://schemas.microsoft.com/office/drawing/2014/main" xmlns="" id="{FFB269A5-9994-4024-B73D-44F88A388A99}"/>
              </a:ext>
            </a:extLst>
          </p:cNvPr>
          <p:cNvSpPr>
            <a:spLocks noGrp="1"/>
          </p:cNvSpPr>
          <p:nvPr>
            <p:ph type="title"/>
          </p:nvPr>
        </p:nvSpPr>
        <p:spPr>
          <a:xfrm>
            <a:off x="1117309" y="76200"/>
            <a:ext cx="10157354" cy="1397000"/>
          </a:xfrm>
        </p:spPr>
        <p:txBody>
          <a:bodyPr/>
          <a:lstStyle/>
          <a:p>
            <a:pPr marL="742950" indent="-742950">
              <a:buFont typeface="+mj-lt"/>
              <a:buAutoNum type="arabicPeriod" startAt="3"/>
            </a:pPr>
            <a:r>
              <a:rPr lang="en-GB" dirty="0"/>
              <a:t>What is Strategic CSR</a:t>
            </a:r>
          </a:p>
        </p:txBody>
      </p:sp>
      <p:pic>
        <p:nvPicPr>
          <p:cNvPr id="5" name="Picture 4" descr="A close up of text on a white background&#10;&#10;Description generated with very high confidence">
            <a:extLst>
              <a:ext uri="{FF2B5EF4-FFF2-40B4-BE49-F238E27FC236}">
                <a16:creationId xmlns:a16="http://schemas.microsoft.com/office/drawing/2014/main" xmlns="" id="{FDAE17BF-21D3-417D-B5E1-1E748D0E75D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15198" b="12310"/>
          <a:stretch/>
        </p:blipFill>
        <p:spPr>
          <a:xfrm>
            <a:off x="7894612" y="4096543"/>
            <a:ext cx="3748542" cy="2304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a:extLst>
              <a:ext uri="{FF2B5EF4-FFF2-40B4-BE49-F238E27FC236}">
                <a16:creationId xmlns:a16="http://schemas.microsoft.com/office/drawing/2014/main" xmlns="" id="{7C9E1C34-17DC-4AA5-BE04-FF324A5876A5}"/>
              </a:ext>
            </a:extLst>
          </p:cNvPr>
          <p:cNvSpPr/>
          <p:nvPr/>
        </p:nvSpPr>
        <p:spPr>
          <a:xfrm>
            <a:off x="1083251" y="4365104"/>
            <a:ext cx="6092825" cy="1569660"/>
          </a:xfrm>
          <a:prstGeom prst="rect">
            <a:avLst/>
          </a:prstGeom>
        </p:spPr>
        <p:txBody>
          <a:bodyPr>
            <a:spAutoFit/>
          </a:bodyPr>
          <a:lstStyle/>
          <a:p>
            <a:pPr marL="342900" indent="-342900">
              <a:buFont typeface="Arial" panose="020B0604020202020204" pitchFamily="34" charset="0"/>
              <a:buChar char="•"/>
            </a:pPr>
            <a:r>
              <a:rPr lang="en-GB" dirty="0"/>
              <a:t>The </a:t>
            </a:r>
            <a:r>
              <a:rPr lang="en-GB" b="1" dirty="0"/>
              <a:t>more closely tied an eco-social issue is to a corporation’s core activity, the greater the chance to benefit </a:t>
            </a:r>
            <a:r>
              <a:rPr lang="en-GB" dirty="0"/>
              <a:t>both society and corporation.</a:t>
            </a:r>
          </a:p>
        </p:txBody>
      </p:sp>
    </p:spTree>
    <p:extLst>
      <p:ext uri="{BB962C8B-B14F-4D97-AF65-F5344CB8AC3E}">
        <p14:creationId xmlns:p14="http://schemas.microsoft.com/office/powerpoint/2010/main" val="116645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4CC209-1CE7-413D-B8D5-5EBD6F3BFC3C}"/>
              </a:ext>
            </a:extLst>
          </p:cNvPr>
          <p:cNvSpPr>
            <a:spLocks noGrp="1"/>
          </p:cNvSpPr>
          <p:nvPr>
            <p:ph idx="1"/>
          </p:nvPr>
        </p:nvSpPr>
        <p:spPr>
          <a:xfrm>
            <a:off x="765820" y="1772816"/>
            <a:ext cx="7128793" cy="4104456"/>
          </a:xfrm>
        </p:spPr>
        <p:txBody>
          <a:bodyPr/>
          <a:lstStyle/>
          <a:p>
            <a:pPr marL="457200" indent="-457200">
              <a:buFont typeface="+mj-lt"/>
              <a:buAutoNum type="arabicPeriod"/>
            </a:pPr>
            <a:r>
              <a:rPr lang="en-GB" dirty="0"/>
              <a:t>Identifying the Points of Intersection between a Company and Society.</a:t>
            </a:r>
          </a:p>
          <a:p>
            <a:pPr marL="457200" indent="-457200">
              <a:buFont typeface="+mj-lt"/>
              <a:buAutoNum type="arabicPeriod"/>
            </a:pPr>
            <a:r>
              <a:rPr lang="en-GB" dirty="0"/>
              <a:t>Choosing which Social Issues to Address. </a:t>
            </a:r>
          </a:p>
          <a:p>
            <a:pPr marL="457200" indent="-457200">
              <a:buFont typeface="+mj-lt"/>
              <a:buAutoNum type="arabicPeriod"/>
            </a:pPr>
            <a:r>
              <a:rPr lang="en-GB" dirty="0"/>
              <a:t>Creating a Corporate Social Agenda.</a:t>
            </a:r>
          </a:p>
          <a:p>
            <a:pPr marL="457200" indent="-457200">
              <a:buFont typeface="+mj-lt"/>
              <a:buAutoNum type="arabicPeriod"/>
            </a:pPr>
            <a:r>
              <a:rPr lang="en-GB" dirty="0"/>
              <a:t>Integrating Inside-Out and Outside-In Practices.</a:t>
            </a:r>
          </a:p>
          <a:p>
            <a:pPr marL="457200" indent="-457200">
              <a:buFont typeface="+mj-lt"/>
              <a:buAutoNum type="arabicPeriod"/>
            </a:pPr>
            <a:r>
              <a:rPr lang="en-GB" dirty="0"/>
              <a:t>Creating a Social Dimension to the Value Proposition.</a:t>
            </a:r>
          </a:p>
          <a:p>
            <a:endParaRPr lang="en-GB" dirty="0"/>
          </a:p>
        </p:txBody>
      </p:sp>
      <p:sp>
        <p:nvSpPr>
          <p:cNvPr id="4" name="Title 1">
            <a:extLst>
              <a:ext uri="{FF2B5EF4-FFF2-40B4-BE49-F238E27FC236}">
                <a16:creationId xmlns:a16="http://schemas.microsoft.com/office/drawing/2014/main" xmlns="" id="{FFB269A5-9994-4024-B73D-44F88A388A99}"/>
              </a:ext>
            </a:extLst>
          </p:cNvPr>
          <p:cNvSpPr>
            <a:spLocks noGrp="1"/>
          </p:cNvSpPr>
          <p:nvPr>
            <p:ph type="title"/>
          </p:nvPr>
        </p:nvSpPr>
        <p:spPr>
          <a:xfrm>
            <a:off x="1117309" y="76200"/>
            <a:ext cx="10157354" cy="1397000"/>
          </a:xfrm>
        </p:spPr>
        <p:txBody>
          <a:bodyPr/>
          <a:lstStyle/>
          <a:p>
            <a:pPr marL="742950" indent="-742950">
              <a:buFont typeface="+mj-lt"/>
              <a:buAutoNum type="arabicPeriod" startAt="3"/>
            </a:pPr>
            <a:r>
              <a:rPr lang="en-GB" dirty="0"/>
              <a:t>Strategic CSR</a:t>
            </a:r>
          </a:p>
        </p:txBody>
      </p:sp>
      <p:pic>
        <p:nvPicPr>
          <p:cNvPr id="8" name="Picture 7">
            <a:extLst>
              <a:ext uri="{FF2B5EF4-FFF2-40B4-BE49-F238E27FC236}">
                <a16:creationId xmlns:a16="http://schemas.microsoft.com/office/drawing/2014/main" xmlns="" id="{CC49A18D-FF89-4F09-A3F6-987BAC3153B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542684" y="2348880"/>
            <a:ext cx="2448272" cy="2448272"/>
          </a:xfrm>
          <a:prstGeom prst="rect">
            <a:avLst/>
          </a:prstGeom>
          <a:ln>
            <a:noFill/>
          </a:ln>
          <a:effectLst>
            <a:softEdge rad="112500"/>
          </a:effectLst>
        </p:spPr>
      </p:pic>
    </p:spTree>
    <p:extLst>
      <p:ext uri="{BB962C8B-B14F-4D97-AF65-F5344CB8AC3E}">
        <p14:creationId xmlns:p14="http://schemas.microsoft.com/office/powerpoint/2010/main" val="223942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Chapter Structure</a:t>
            </a:r>
          </a:p>
        </p:txBody>
      </p:sp>
      <p:sp>
        <p:nvSpPr>
          <p:cNvPr id="14" name="Content Placeholder 13"/>
          <p:cNvSpPr>
            <a:spLocks noGrp="1"/>
          </p:cNvSpPr>
          <p:nvPr>
            <p:ph idx="1"/>
          </p:nvPr>
        </p:nvSpPr>
        <p:spPr/>
        <p:txBody>
          <a:bodyPr/>
          <a:lstStyle/>
          <a:p>
            <a:r>
              <a:rPr lang="en-US" dirty="0"/>
              <a:t>What is CSR ?</a:t>
            </a:r>
          </a:p>
          <a:p>
            <a:r>
              <a:rPr lang="en-US" dirty="0"/>
              <a:t>Corporate Citizenship </a:t>
            </a:r>
          </a:p>
          <a:p>
            <a:pPr lvl="1"/>
            <a:r>
              <a:rPr lang="en-GB" dirty="0"/>
              <a:t>Milton Friedman </a:t>
            </a:r>
          </a:p>
          <a:p>
            <a:pPr lvl="1"/>
            <a:r>
              <a:rPr lang="en-GB" dirty="0"/>
              <a:t>Charles Handy </a:t>
            </a:r>
          </a:p>
          <a:p>
            <a:pPr lvl="1"/>
            <a:r>
              <a:rPr lang="en-GB" dirty="0"/>
              <a:t>Limitations of corporate citizenship </a:t>
            </a:r>
          </a:p>
          <a:p>
            <a:pPr marL="271463" lvl="1" indent="-271463">
              <a:buFont typeface="Arial" panose="020B0604020202020204" pitchFamily="34" charset="0"/>
              <a:buChar char="•"/>
            </a:pPr>
            <a:r>
              <a:rPr lang="en-GB" sz="2400" dirty="0"/>
              <a:t>Strategic Approach to CSR Implementation</a:t>
            </a:r>
          </a:p>
          <a:p>
            <a:pPr marL="271463" lvl="1" indent="-271463">
              <a:buFont typeface="Arial" panose="020B0604020202020204" pitchFamily="34" charset="0"/>
              <a:buChar char="•"/>
            </a:pPr>
            <a:r>
              <a:rPr lang="en-GB" sz="2400" dirty="0"/>
              <a:t>Stakeholder Engagement.</a:t>
            </a:r>
          </a:p>
          <a:p>
            <a:pPr marL="271463" lvl="1" indent="-271463">
              <a:buFont typeface="Arial" panose="020B0604020202020204" pitchFamily="34" charset="0"/>
              <a:buChar char="•"/>
            </a:pPr>
            <a:r>
              <a:rPr lang="en-GB" sz="2400" dirty="0"/>
              <a:t>CSR/Sustainability Reporting. </a:t>
            </a:r>
          </a:p>
          <a:p>
            <a:pPr marL="271463" lvl="1" indent="-271463">
              <a:buFont typeface="Arial" panose="020B0604020202020204" pitchFamily="34" charset="0"/>
              <a:buChar char="•"/>
            </a:pPr>
            <a:endParaRPr lang="en-GB" sz="2400" dirty="0"/>
          </a:p>
          <a:p>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DAD0B9-EC09-41C2-B862-D734CA450798}"/>
              </a:ext>
            </a:extLst>
          </p:cNvPr>
          <p:cNvSpPr>
            <a:spLocks noGrp="1"/>
          </p:cNvSpPr>
          <p:nvPr>
            <p:ph idx="1"/>
          </p:nvPr>
        </p:nvSpPr>
        <p:spPr>
          <a:xfrm>
            <a:off x="981844" y="476672"/>
            <a:ext cx="10157354" cy="803672"/>
          </a:xfrm>
        </p:spPr>
        <p:txBody>
          <a:bodyPr>
            <a:normAutofit lnSpcReduction="10000"/>
          </a:bodyPr>
          <a:lstStyle/>
          <a:p>
            <a:pPr marL="457200" indent="-457200">
              <a:buFont typeface="+mj-lt"/>
              <a:buAutoNum type="arabicPeriod"/>
            </a:pPr>
            <a:r>
              <a:rPr lang="en-GB" i="1" u="sng" dirty="0">
                <a:effectLst>
                  <a:outerShdw blurRad="38100" dist="38100" dir="2700000" algn="tl">
                    <a:srgbClr val="000000">
                      <a:alpha val="43137"/>
                    </a:srgbClr>
                  </a:outerShdw>
                </a:effectLst>
              </a:rPr>
              <a:t>Identifying the Points of Intersection between a Company and Society</a:t>
            </a:r>
          </a:p>
        </p:txBody>
      </p:sp>
      <p:pic>
        <p:nvPicPr>
          <p:cNvPr id="4" name="officeArt object">
            <a:extLst>
              <a:ext uri="{FF2B5EF4-FFF2-40B4-BE49-F238E27FC236}">
                <a16:creationId xmlns:a16="http://schemas.microsoft.com/office/drawing/2014/main" xmlns="" id="{31266D05-75D5-47C3-80F3-7399B950C38B}"/>
              </a:ext>
            </a:extLst>
          </p:cNvPr>
          <p:cNvPicPr/>
          <p:nvPr/>
        </p:nvPicPr>
        <p:blipFill rotWithShape="1">
          <a:blip r:embed="rId2">
            <a:extLst/>
          </a:blip>
          <a:srcRect t="4434" b="50000"/>
          <a:stretch/>
        </p:blipFill>
        <p:spPr>
          <a:xfrm>
            <a:off x="1773932" y="1556792"/>
            <a:ext cx="9217024" cy="4740944"/>
          </a:xfrm>
          <a:prstGeom prst="rect">
            <a:avLst/>
          </a:prstGeom>
          <a:ln w="12700" cap="flat">
            <a:noFill/>
            <a:miter lim="400000"/>
          </a:ln>
          <a:effectLst/>
        </p:spPr>
      </p:pic>
      <p:sp>
        <p:nvSpPr>
          <p:cNvPr id="6" name="Rectangle 5">
            <a:extLst>
              <a:ext uri="{FF2B5EF4-FFF2-40B4-BE49-F238E27FC236}">
                <a16:creationId xmlns:a16="http://schemas.microsoft.com/office/drawing/2014/main" xmlns="" id="{BA789808-0EA1-44EC-A76E-82A01696D16F}"/>
              </a:ext>
            </a:extLst>
          </p:cNvPr>
          <p:cNvSpPr/>
          <p:nvPr/>
        </p:nvSpPr>
        <p:spPr>
          <a:xfrm rot="16200000">
            <a:off x="-494320" y="3525428"/>
            <a:ext cx="36724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Looking Inside out</a:t>
            </a:r>
          </a:p>
        </p:txBody>
      </p:sp>
    </p:spTree>
    <p:extLst>
      <p:ext uri="{BB962C8B-B14F-4D97-AF65-F5344CB8AC3E}">
        <p14:creationId xmlns:p14="http://schemas.microsoft.com/office/powerpoint/2010/main" val="420654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DAD0B9-EC09-41C2-B862-D734CA450798}"/>
              </a:ext>
            </a:extLst>
          </p:cNvPr>
          <p:cNvSpPr>
            <a:spLocks noGrp="1"/>
          </p:cNvSpPr>
          <p:nvPr>
            <p:ph idx="1"/>
          </p:nvPr>
        </p:nvSpPr>
        <p:spPr>
          <a:xfrm>
            <a:off x="1269876" y="548680"/>
            <a:ext cx="10157354" cy="803672"/>
          </a:xfrm>
        </p:spPr>
        <p:txBody>
          <a:bodyPr>
            <a:normAutofit lnSpcReduction="10000"/>
          </a:bodyPr>
          <a:lstStyle/>
          <a:p>
            <a:pPr marL="457200" indent="-457200">
              <a:buFont typeface="+mj-lt"/>
              <a:buAutoNum type="arabicPeriod"/>
            </a:pPr>
            <a:r>
              <a:rPr lang="en-GB" i="1" u="sng" dirty="0">
                <a:effectLst>
                  <a:outerShdw blurRad="38100" dist="38100" dir="2700000" algn="tl">
                    <a:srgbClr val="000000">
                      <a:alpha val="43137"/>
                    </a:srgbClr>
                  </a:outerShdw>
                </a:effectLst>
              </a:rPr>
              <a:t>Identifying the Points of Intersection between a Company and Society</a:t>
            </a:r>
          </a:p>
        </p:txBody>
      </p:sp>
      <p:pic>
        <p:nvPicPr>
          <p:cNvPr id="4" name="officeArt object">
            <a:extLst>
              <a:ext uri="{FF2B5EF4-FFF2-40B4-BE49-F238E27FC236}">
                <a16:creationId xmlns:a16="http://schemas.microsoft.com/office/drawing/2014/main" xmlns="" id="{31266D05-75D5-47C3-80F3-7399B950C38B}"/>
              </a:ext>
            </a:extLst>
          </p:cNvPr>
          <p:cNvPicPr/>
          <p:nvPr/>
        </p:nvPicPr>
        <p:blipFill rotWithShape="1">
          <a:blip r:embed="rId2">
            <a:extLst>
              <a:ext uri="{28A0092B-C50C-407E-A947-70E740481C1C}">
                <a14:useLocalDpi xmlns:a14="http://schemas.microsoft.com/office/drawing/2010/main" val="0"/>
              </a:ext>
            </a:extLst>
          </a:blip>
          <a:srcRect t="55953"/>
          <a:stretch/>
        </p:blipFill>
        <p:spPr>
          <a:xfrm>
            <a:off x="1557908" y="1362050"/>
            <a:ext cx="9577064" cy="4657352"/>
          </a:xfrm>
          <a:prstGeom prst="rect">
            <a:avLst/>
          </a:prstGeom>
          <a:ln w="12700" cap="flat">
            <a:noFill/>
            <a:miter lim="400000"/>
          </a:ln>
          <a:effectLst/>
        </p:spPr>
      </p:pic>
      <p:sp>
        <p:nvSpPr>
          <p:cNvPr id="6" name="Rectangle 5">
            <a:extLst>
              <a:ext uri="{FF2B5EF4-FFF2-40B4-BE49-F238E27FC236}">
                <a16:creationId xmlns:a16="http://schemas.microsoft.com/office/drawing/2014/main" xmlns="" id="{041D1A9C-7334-446F-B43A-E9696AA52D32}"/>
              </a:ext>
            </a:extLst>
          </p:cNvPr>
          <p:cNvSpPr/>
          <p:nvPr/>
        </p:nvSpPr>
        <p:spPr>
          <a:xfrm rot="16200000">
            <a:off x="-782352" y="3320988"/>
            <a:ext cx="3672408"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Looking Outside In</a:t>
            </a:r>
          </a:p>
        </p:txBody>
      </p:sp>
    </p:spTree>
    <p:extLst>
      <p:ext uri="{BB962C8B-B14F-4D97-AF65-F5344CB8AC3E}">
        <p14:creationId xmlns:p14="http://schemas.microsoft.com/office/powerpoint/2010/main" val="3365792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DAD0B9-EC09-41C2-B862-D734CA450798}"/>
              </a:ext>
            </a:extLst>
          </p:cNvPr>
          <p:cNvSpPr>
            <a:spLocks noGrp="1"/>
          </p:cNvSpPr>
          <p:nvPr>
            <p:ph idx="1"/>
          </p:nvPr>
        </p:nvSpPr>
        <p:spPr>
          <a:xfrm>
            <a:off x="837828" y="476672"/>
            <a:ext cx="10157354" cy="803672"/>
          </a:xfrm>
        </p:spPr>
        <p:txBody>
          <a:bodyPr>
            <a:normAutofit/>
          </a:bodyPr>
          <a:lstStyle/>
          <a:p>
            <a:pPr marL="457200" indent="-457200">
              <a:buFont typeface="+mj-lt"/>
              <a:buAutoNum type="arabicPeriod" startAt="2"/>
            </a:pPr>
            <a:r>
              <a:rPr lang="en-GB" i="1" u="sng" dirty="0">
                <a:effectLst>
                  <a:outerShdw blurRad="38100" dist="38100" dir="2700000" algn="tl">
                    <a:srgbClr val="000000">
                      <a:alpha val="43137"/>
                    </a:srgbClr>
                  </a:outerShdw>
                </a:effectLst>
              </a:rPr>
              <a:t>Choosing which Social Issues to Address </a:t>
            </a:r>
          </a:p>
        </p:txBody>
      </p:sp>
      <p:graphicFrame>
        <p:nvGraphicFramePr>
          <p:cNvPr id="8" name="Table 7">
            <a:extLst>
              <a:ext uri="{FF2B5EF4-FFF2-40B4-BE49-F238E27FC236}">
                <a16:creationId xmlns:a16="http://schemas.microsoft.com/office/drawing/2014/main" xmlns="" id="{EEC6526B-796F-4E6F-801E-DED4413F82A8}"/>
              </a:ext>
            </a:extLst>
          </p:cNvPr>
          <p:cNvGraphicFramePr>
            <a:graphicFrameLocks noGrp="1"/>
          </p:cNvGraphicFramePr>
          <p:nvPr>
            <p:extLst>
              <p:ext uri="{D42A27DB-BD31-4B8C-83A1-F6EECF244321}">
                <p14:modId xmlns:p14="http://schemas.microsoft.com/office/powerpoint/2010/main" val="2119036089"/>
              </p:ext>
            </p:extLst>
          </p:nvPr>
        </p:nvGraphicFramePr>
        <p:xfrm>
          <a:off x="1125860" y="1527778"/>
          <a:ext cx="9649071" cy="4776398"/>
        </p:xfrm>
        <a:graphic>
          <a:graphicData uri="http://schemas.openxmlformats.org/drawingml/2006/table">
            <a:tbl>
              <a:tblPr firstRow="1" firstCol="1" bandRow="1">
                <a:tableStyleId>{BC89EF96-8CEA-46FF-86C4-4CE0E7609802}</a:tableStyleId>
              </a:tblPr>
              <a:tblGrid>
                <a:gridCol w="3216714">
                  <a:extLst>
                    <a:ext uri="{9D8B030D-6E8A-4147-A177-3AD203B41FA5}">
                      <a16:colId xmlns:a16="http://schemas.microsoft.com/office/drawing/2014/main" xmlns="" val="681107915"/>
                    </a:ext>
                  </a:extLst>
                </a:gridCol>
                <a:gridCol w="3214570">
                  <a:extLst>
                    <a:ext uri="{9D8B030D-6E8A-4147-A177-3AD203B41FA5}">
                      <a16:colId xmlns:a16="http://schemas.microsoft.com/office/drawing/2014/main" xmlns="" val="3594932371"/>
                    </a:ext>
                  </a:extLst>
                </a:gridCol>
                <a:gridCol w="3217787">
                  <a:extLst>
                    <a:ext uri="{9D8B030D-6E8A-4147-A177-3AD203B41FA5}">
                      <a16:colId xmlns:a16="http://schemas.microsoft.com/office/drawing/2014/main" xmlns="" val="1518315395"/>
                    </a:ext>
                  </a:extLst>
                </a:gridCol>
              </a:tblGrid>
              <a:tr h="1121787">
                <a:tc>
                  <a:txBody>
                    <a:bodyPr/>
                    <a:lstStyle/>
                    <a:p>
                      <a:pPr algn="ctr">
                        <a:lnSpc>
                          <a:spcPct val="150000"/>
                        </a:lnSpc>
                        <a:spcAft>
                          <a:spcPts val="0"/>
                        </a:spcAft>
                      </a:pPr>
                      <a:r>
                        <a:rPr lang="en-GB" sz="1600" b="1" dirty="0">
                          <a:effectLst/>
                          <a:uFill>
                            <a:solidFill>
                              <a:srgbClr val="000000"/>
                            </a:solidFill>
                          </a:uFill>
                        </a:rPr>
                        <a:t>Generic Social Issues</a:t>
                      </a:r>
                      <a:endParaRPr lang="en-GB" sz="1600" b="1"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4884" marR="44884" marT="44884" marB="44884" anchor="ctr"/>
                </a:tc>
                <a:tc>
                  <a:txBody>
                    <a:bodyPr/>
                    <a:lstStyle/>
                    <a:p>
                      <a:pPr algn="ctr">
                        <a:lnSpc>
                          <a:spcPct val="150000"/>
                        </a:lnSpc>
                        <a:spcAft>
                          <a:spcPts val="0"/>
                        </a:spcAft>
                      </a:pPr>
                      <a:r>
                        <a:rPr lang="en-GB" sz="1600" b="1" dirty="0">
                          <a:effectLst/>
                          <a:uFill>
                            <a:solidFill>
                              <a:srgbClr val="000000"/>
                            </a:solidFill>
                          </a:uFill>
                        </a:rPr>
                        <a:t>Value Chain Social Impacts</a:t>
                      </a:r>
                      <a:endParaRPr lang="en-GB" sz="1600" b="1"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4884" marR="44884" marT="44884" marB="44884" anchor="ctr"/>
                </a:tc>
                <a:tc>
                  <a:txBody>
                    <a:bodyPr/>
                    <a:lstStyle/>
                    <a:p>
                      <a:pPr algn="ctr">
                        <a:lnSpc>
                          <a:spcPct val="150000"/>
                        </a:lnSpc>
                        <a:spcAft>
                          <a:spcPts val="0"/>
                        </a:spcAft>
                      </a:pPr>
                      <a:r>
                        <a:rPr lang="en-GB" sz="1600" b="1" dirty="0">
                          <a:effectLst/>
                          <a:uFill>
                            <a:solidFill>
                              <a:srgbClr val="000000"/>
                            </a:solidFill>
                          </a:uFill>
                        </a:rPr>
                        <a:t>Social Dimensions of Competitive Context</a:t>
                      </a:r>
                      <a:endParaRPr lang="en-GB" sz="1600" b="1"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4884" marR="44884" marT="44884" marB="44884" anchor="ctr"/>
                </a:tc>
                <a:extLst>
                  <a:ext uri="{0D108BD9-81ED-4DB2-BD59-A6C34878D82A}">
                    <a16:rowId xmlns:a16="http://schemas.microsoft.com/office/drawing/2014/main" xmlns="" val="2993877275"/>
                  </a:ext>
                </a:extLst>
              </a:tr>
              <a:tr h="3244803">
                <a:tc>
                  <a:txBody>
                    <a:bodyPr/>
                    <a:lstStyle/>
                    <a:p>
                      <a:pPr algn="ctr">
                        <a:lnSpc>
                          <a:spcPct val="150000"/>
                        </a:lnSpc>
                        <a:spcAft>
                          <a:spcPts val="0"/>
                        </a:spcAft>
                      </a:pPr>
                      <a:r>
                        <a:rPr lang="en-GB" sz="1600" b="0" dirty="0">
                          <a:effectLst/>
                          <a:uFill>
                            <a:solidFill>
                              <a:srgbClr val="000000"/>
                            </a:solidFill>
                          </a:uFill>
                        </a:rPr>
                        <a:t>Social issues that are not significantly affected by a company’s operations nor materially affect its long-term competitiveness.</a:t>
                      </a:r>
                      <a:endParaRPr lang="en-GB" sz="1600" b="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4884" marR="44884" marT="44884" marB="44884" anchor="ctr"/>
                </a:tc>
                <a:tc>
                  <a:txBody>
                    <a:bodyPr/>
                    <a:lstStyle/>
                    <a:p>
                      <a:pPr algn="ctr">
                        <a:lnSpc>
                          <a:spcPct val="150000"/>
                        </a:lnSpc>
                        <a:spcAft>
                          <a:spcPts val="0"/>
                        </a:spcAft>
                      </a:pPr>
                      <a:r>
                        <a:rPr lang="en-GB" sz="1600" b="0" dirty="0">
                          <a:effectLst/>
                          <a:uFill>
                            <a:solidFill>
                              <a:srgbClr val="000000"/>
                            </a:solidFill>
                          </a:uFill>
                        </a:rPr>
                        <a:t>Social issues that are significantly affected by a company’s activities in the ordinary course of business.</a:t>
                      </a:r>
                      <a:endParaRPr lang="en-GB" sz="1600" b="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4884" marR="44884" marT="44884" marB="44884" anchor="ctr"/>
                </a:tc>
                <a:tc>
                  <a:txBody>
                    <a:bodyPr/>
                    <a:lstStyle/>
                    <a:p>
                      <a:pPr algn="ctr">
                        <a:lnSpc>
                          <a:spcPct val="150000"/>
                        </a:lnSpc>
                        <a:spcAft>
                          <a:spcPts val="0"/>
                        </a:spcAft>
                      </a:pPr>
                      <a:r>
                        <a:rPr lang="en-GB" sz="1600" b="0" dirty="0">
                          <a:effectLst/>
                          <a:uFill>
                            <a:solidFill>
                              <a:srgbClr val="000000"/>
                            </a:solidFill>
                          </a:uFill>
                        </a:rPr>
                        <a:t>Social issues in the external environment that significantly affect the underlying drivers of a company’s competitiveness in the locations where it operates.</a:t>
                      </a:r>
                      <a:endParaRPr lang="en-GB" sz="1600" b="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4884" marR="44884" marT="44884" marB="44884" anchor="ctr"/>
                </a:tc>
                <a:extLst>
                  <a:ext uri="{0D108BD9-81ED-4DB2-BD59-A6C34878D82A}">
                    <a16:rowId xmlns:a16="http://schemas.microsoft.com/office/drawing/2014/main" xmlns="" val="914297166"/>
                  </a:ext>
                </a:extLst>
              </a:tr>
              <a:tr h="270935">
                <a:tc gridSpan="3">
                  <a:txBody>
                    <a:bodyPr/>
                    <a:lstStyle/>
                    <a:p>
                      <a:pPr>
                        <a:lnSpc>
                          <a:spcPct val="150000"/>
                        </a:lnSpc>
                        <a:spcAft>
                          <a:spcPts val="0"/>
                        </a:spcAft>
                      </a:pPr>
                      <a:r>
                        <a:rPr lang="en-GB" sz="1400" b="0" dirty="0">
                          <a:effectLst/>
                          <a:uFill>
                            <a:solidFill>
                              <a:srgbClr val="000000"/>
                            </a:solidFill>
                          </a:uFill>
                        </a:rPr>
                        <a:t>Source: Porter and Kramer (2006)</a:t>
                      </a:r>
                      <a:endParaRPr lang="en-GB" sz="1600" b="0" dirty="0">
                        <a:solidFill>
                          <a:srgbClr val="000000"/>
                        </a:solidFill>
                        <a:effectLst/>
                        <a:uFill>
                          <a:solidFill>
                            <a:srgbClr val="000000"/>
                          </a:solidFill>
                        </a:uFill>
                        <a:latin typeface="Calibri" panose="020F0502020204030204" pitchFamily="34" charset="0"/>
                        <a:ea typeface="Calibri" panose="020F0502020204030204" pitchFamily="34" charset="0"/>
                      </a:endParaRPr>
                    </a:p>
                  </a:txBody>
                  <a:tcPr marL="44884" marR="44884" marT="44884" marB="44884"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814476899"/>
                  </a:ext>
                </a:extLst>
              </a:tr>
            </a:tbl>
          </a:graphicData>
        </a:graphic>
      </p:graphicFrame>
    </p:spTree>
    <p:extLst>
      <p:ext uri="{BB962C8B-B14F-4D97-AF65-F5344CB8AC3E}">
        <p14:creationId xmlns:p14="http://schemas.microsoft.com/office/powerpoint/2010/main" val="299767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DAD0B9-EC09-41C2-B862-D734CA450798}"/>
              </a:ext>
            </a:extLst>
          </p:cNvPr>
          <p:cNvSpPr>
            <a:spLocks noGrp="1"/>
          </p:cNvSpPr>
          <p:nvPr>
            <p:ph idx="1"/>
          </p:nvPr>
        </p:nvSpPr>
        <p:spPr>
          <a:xfrm>
            <a:off x="837828" y="476672"/>
            <a:ext cx="10157354" cy="803672"/>
          </a:xfrm>
        </p:spPr>
        <p:txBody>
          <a:bodyPr>
            <a:normAutofit/>
          </a:bodyPr>
          <a:lstStyle/>
          <a:p>
            <a:pPr marL="457200" indent="-457200">
              <a:buFont typeface="+mj-lt"/>
              <a:buAutoNum type="arabicPeriod" startAt="3"/>
            </a:pPr>
            <a:r>
              <a:rPr lang="en-GB" i="1" u="sng" dirty="0">
                <a:effectLst>
                  <a:outerShdw blurRad="38100" dist="38100" dir="2700000" algn="tl">
                    <a:srgbClr val="000000">
                      <a:alpha val="43137"/>
                    </a:srgbClr>
                  </a:outerShdw>
                </a:effectLst>
              </a:rPr>
              <a:t>Creating a Corporate Social Agenda</a:t>
            </a:r>
          </a:p>
        </p:txBody>
      </p:sp>
      <p:sp>
        <p:nvSpPr>
          <p:cNvPr id="2" name="Rectangle 1">
            <a:extLst>
              <a:ext uri="{FF2B5EF4-FFF2-40B4-BE49-F238E27FC236}">
                <a16:creationId xmlns:a16="http://schemas.microsoft.com/office/drawing/2014/main" xmlns="" id="{91FBEF7E-F4D3-4F1A-9319-F2230C31142F}"/>
              </a:ext>
            </a:extLst>
          </p:cNvPr>
          <p:cNvSpPr/>
          <p:nvPr/>
        </p:nvSpPr>
        <p:spPr>
          <a:xfrm>
            <a:off x="3938398" y="1799738"/>
            <a:ext cx="7056784" cy="2985433"/>
          </a:xfrm>
          <a:prstGeom prst="rect">
            <a:avLst/>
          </a:prstGeom>
        </p:spPr>
        <p:txBody>
          <a:bodyPr wrap="square">
            <a:spAutoFit/>
          </a:bodyPr>
          <a:lstStyle/>
          <a:p>
            <a:pPr marL="342900" indent="-342900" algn="just">
              <a:spcBef>
                <a:spcPts val="1200"/>
              </a:spcBef>
              <a:spcAft>
                <a:spcPts val="0"/>
              </a:spcAft>
              <a:buFont typeface="Arial" panose="020B0604020202020204" pitchFamily="34" charset="0"/>
              <a:buChar char="•"/>
            </a:pPr>
            <a:r>
              <a:rPr lang="en-GB" dirty="0">
                <a:latin typeface="Times New Roman" panose="02020603050405020304" pitchFamily="18" charset="0"/>
                <a:ea typeface="Arial Unicode MS"/>
              </a:rPr>
              <a:t>A categorised and ranked list of the social issues that can be used to create CSR agenda.</a:t>
            </a:r>
          </a:p>
          <a:p>
            <a:pPr marL="342900" indent="-342900" algn="just">
              <a:spcBef>
                <a:spcPts val="1200"/>
              </a:spcBef>
              <a:spcAft>
                <a:spcPts val="0"/>
              </a:spcAft>
              <a:buFont typeface="Arial" panose="020B0604020202020204" pitchFamily="34" charset="0"/>
              <a:buChar char="•"/>
            </a:pPr>
            <a:r>
              <a:rPr lang="en-GB" dirty="0">
                <a:latin typeface="Times New Roman" panose="02020603050405020304" pitchFamily="18" charset="0"/>
                <a:ea typeface="Arial Unicode MS"/>
              </a:rPr>
              <a:t>The vast majority of the firm’s resources should be devoted to the strategic CSR activities.</a:t>
            </a:r>
          </a:p>
          <a:p>
            <a:pPr marL="342900" indent="-342900" algn="just">
              <a:spcBef>
                <a:spcPts val="1200"/>
              </a:spcBef>
              <a:spcAft>
                <a:spcPts val="0"/>
              </a:spcAft>
              <a:buFont typeface="Arial" panose="020B0604020202020204" pitchFamily="34" charset="0"/>
              <a:buChar char="•"/>
            </a:pPr>
            <a:r>
              <a:rPr lang="en-GB" dirty="0">
                <a:latin typeface="Times New Roman" panose="02020603050405020304" pitchFamily="18" charset="0"/>
              </a:rPr>
              <a:t>CSR agenda can include few activities that are responsive to the different needs of stakeholders (i.e. responsive CSR).</a:t>
            </a:r>
          </a:p>
        </p:txBody>
      </p:sp>
      <p:pic>
        <p:nvPicPr>
          <p:cNvPr id="5" name="Picture 4">
            <a:extLst>
              <a:ext uri="{FF2B5EF4-FFF2-40B4-BE49-F238E27FC236}">
                <a16:creationId xmlns:a16="http://schemas.microsoft.com/office/drawing/2014/main" xmlns="" id="{6D7E0EAF-EED5-440B-A645-47C1CA389A9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37829" y="1844824"/>
            <a:ext cx="2684672" cy="29523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64578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ADAD0B9-EC09-41C2-B862-D734CA450798}"/>
              </a:ext>
            </a:extLst>
          </p:cNvPr>
          <p:cNvSpPr>
            <a:spLocks noGrp="1"/>
          </p:cNvSpPr>
          <p:nvPr>
            <p:ph idx="1"/>
          </p:nvPr>
        </p:nvSpPr>
        <p:spPr>
          <a:xfrm>
            <a:off x="909836" y="794916"/>
            <a:ext cx="10157354" cy="803672"/>
          </a:xfrm>
        </p:spPr>
        <p:txBody>
          <a:bodyPr>
            <a:normAutofit/>
          </a:bodyPr>
          <a:lstStyle/>
          <a:p>
            <a:pPr marL="457200" indent="-457200">
              <a:buFont typeface="+mj-lt"/>
              <a:buAutoNum type="arabicPeriod" startAt="4"/>
            </a:pPr>
            <a:r>
              <a:rPr lang="en-GB" i="1" u="sng" dirty="0">
                <a:effectLst>
                  <a:outerShdw blurRad="38100" dist="38100" dir="2700000" algn="tl">
                    <a:srgbClr val="000000">
                      <a:alpha val="43137"/>
                    </a:srgbClr>
                  </a:outerShdw>
                </a:effectLst>
              </a:rPr>
              <a:t>Integrating Inside-Out and Outside-In Practices.</a:t>
            </a:r>
          </a:p>
        </p:txBody>
      </p:sp>
      <p:sp>
        <p:nvSpPr>
          <p:cNvPr id="2" name="Rectangle 1">
            <a:extLst>
              <a:ext uri="{FF2B5EF4-FFF2-40B4-BE49-F238E27FC236}">
                <a16:creationId xmlns:a16="http://schemas.microsoft.com/office/drawing/2014/main" xmlns="" id="{91FBEF7E-F4D3-4F1A-9319-F2230C31142F}"/>
              </a:ext>
            </a:extLst>
          </p:cNvPr>
          <p:cNvSpPr/>
          <p:nvPr/>
        </p:nvSpPr>
        <p:spPr>
          <a:xfrm>
            <a:off x="1125860" y="1772816"/>
            <a:ext cx="10225136" cy="1200329"/>
          </a:xfrm>
          <a:prstGeom prst="rect">
            <a:avLst/>
          </a:prstGeom>
        </p:spPr>
        <p:txBody>
          <a:bodyPr wrap="square">
            <a:spAutoFit/>
          </a:bodyPr>
          <a:lstStyle/>
          <a:p>
            <a:pPr marL="342900" indent="-342900" algn="just">
              <a:spcBef>
                <a:spcPts val="1200"/>
              </a:spcBef>
              <a:spcAft>
                <a:spcPts val="0"/>
              </a:spcAft>
              <a:buFont typeface="Arial" panose="020B0604020202020204" pitchFamily="34" charset="0"/>
              <a:buChar char="•"/>
            </a:pPr>
            <a:r>
              <a:rPr lang="en-GB" dirty="0">
                <a:latin typeface="Times New Roman" panose="02020603050405020304" pitchFamily="18" charset="0"/>
                <a:ea typeface="Arial Unicode MS"/>
              </a:rPr>
              <a:t>While value chain-based social innovations and the ones targeting competitive context have the potential to significantly benefit the society and business on its own right, the impact is even greater if they are combined.</a:t>
            </a:r>
          </a:p>
        </p:txBody>
      </p:sp>
      <p:pic>
        <p:nvPicPr>
          <p:cNvPr id="7" name="Picture 6" descr="A close up of an animal&#10;&#10;Description generated with very high confidence">
            <a:extLst>
              <a:ext uri="{FF2B5EF4-FFF2-40B4-BE49-F238E27FC236}">
                <a16:creationId xmlns:a16="http://schemas.microsoft.com/office/drawing/2014/main" xmlns="" id="{EEFCFAA9-ADFB-4E2F-92FD-9CD08A6F04B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182644" y="3356992"/>
            <a:ext cx="3096344" cy="2461593"/>
          </a:xfrm>
          <a:prstGeom prst="ellipse">
            <a:avLst/>
          </a:prstGeom>
          <a:ln>
            <a:noFill/>
          </a:ln>
          <a:effectLst>
            <a:softEdge rad="112500"/>
          </a:effectLst>
        </p:spPr>
      </p:pic>
      <p:sp>
        <p:nvSpPr>
          <p:cNvPr id="9" name="Rectangle 8">
            <a:extLst>
              <a:ext uri="{FF2B5EF4-FFF2-40B4-BE49-F238E27FC236}">
                <a16:creationId xmlns:a16="http://schemas.microsoft.com/office/drawing/2014/main" xmlns="" id="{D5FAD789-F990-4D67-8F5A-57ABA0B771DB}"/>
              </a:ext>
            </a:extLst>
          </p:cNvPr>
          <p:cNvSpPr/>
          <p:nvPr/>
        </p:nvSpPr>
        <p:spPr>
          <a:xfrm>
            <a:off x="1269876" y="3573016"/>
            <a:ext cx="6092825" cy="1569660"/>
          </a:xfrm>
          <a:prstGeom prst="rect">
            <a:avLst/>
          </a:prstGeom>
        </p:spPr>
        <p:txBody>
          <a:bodyPr>
            <a:spAutoFit/>
          </a:bodyPr>
          <a:lstStyle/>
          <a:p>
            <a:pPr marL="342900" indent="-342900" algn="just">
              <a:spcBef>
                <a:spcPts val="1200"/>
              </a:spcBef>
              <a:spcAft>
                <a:spcPts val="0"/>
              </a:spcAft>
              <a:buFont typeface="Arial" panose="020B0604020202020204" pitchFamily="34" charset="0"/>
              <a:buChar char="•"/>
            </a:pPr>
            <a:r>
              <a:rPr lang="en-GB" dirty="0">
                <a:latin typeface="Times New Roman" panose="02020603050405020304" pitchFamily="18" charset="0"/>
                <a:ea typeface="Arial Unicode MS"/>
              </a:rPr>
              <a:t>A firm, for instance, can focus on a CSR activity that helps its main operations (value chain) while enhancing its input quality (competitive context).</a:t>
            </a:r>
          </a:p>
        </p:txBody>
      </p:sp>
    </p:spTree>
    <p:extLst>
      <p:ext uri="{BB962C8B-B14F-4D97-AF65-F5344CB8AC3E}">
        <p14:creationId xmlns:p14="http://schemas.microsoft.com/office/powerpoint/2010/main" val="711432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xmlns="" id="{218C5703-1471-4EA3-AA70-FD0987B432A2}"/>
              </a:ext>
            </a:extLst>
          </p:cNvPr>
          <p:cNvSpPr txBox="1">
            <a:spLocks/>
          </p:cNvSpPr>
          <p:nvPr/>
        </p:nvSpPr>
        <p:spPr>
          <a:xfrm>
            <a:off x="909836" y="908720"/>
            <a:ext cx="10157354" cy="576064"/>
          </a:xfrm>
          <a:prstGeom prst="rect">
            <a:avLst/>
          </a:prstGeom>
        </p:spPr>
        <p:txBody>
          <a:bodyPr vert="horz" lIns="121899" tIns="60949" rIns="121899" bIns="60949" rtlCol="0">
            <a:normAutofit/>
          </a:bodyPr>
          <a:lst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baseline="0">
                <a:solidFill>
                  <a:schemeClr val="tx1"/>
                </a:solidFill>
                <a:latin typeface="+mn-lt"/>
                <a:ea typeface="+mn-ea"/>
                <a:cs typeface="+mn-cs"/>
              </a:defRPr>
            </a:lvl9pPr>
          </a:lstStyle>
          <a:p>
            <a:pPr marL="457200" indent="-457200">
              <a:buFont typeface="+mj-lt"/>
              <a:buAutoNum type="arabicPeriod" startAt="5"/>
            </a:pPr>
            <a:r>
              <a:rPr lang="en-GB" i="1" u="sng" dirty="0">
                <a:effectLst>
                  <a:outerShdw blurRad="38100" dist="38100" dir="2700000" algn="tl">
                    <a:srgbClr val="000000">
                      <a:alpha val="43137"/>
                    </a:srgbClr>
                  </a:outerShdw>
                </a:effectLst>
              </a:rPr>
              <a:t>Creating a Social Dimension to the Value Proposition.</a:t>
            </a:r>
          </a:p>
        </p:txBody>
      </p:sp>
      <p:sp>
        <p:nvSpPr>
          <p:cNvPr id="4" name="Rectangle 3">
            <a:extLst>
              <a:ext uri="{FF2B5EF4-FFF2-40B4-BE49-F238E27FC236}">
                <a16:creationId xmlns:a16="http://schemas.microsoft.com/office/drawing/2014/main" xmlns="" id="{CDBAE6EF-7474-410C-8B3E-58D230BB33F8}"/>
              </a:ext>
            </a:extLst>
          </p:cNvPr>
          <p:cNvSpPr/>
          <p:nvPr/>
        </p:nvSpPr>
        <p:spPr>
          <a:xfrm>
            <a:off x="1125860" y="1916832"/>
            <a:ext cx="9433048" cy="1200329"/>
          </a:xfrm>
          <a:prstGeom prst="rect">
            <a:avLst/>
          </a:prstGeom>
        </p:spPr>
        <p:txBody>
          <a:bodyPr wrap="square">
            <a:spAutoFit/>
          </a:bodyPr>
          <a:lstStyle/>
          <a:p>
            <a:pPr marL="342900" indent="-342900">
              <a:buFont typeface="Arial" panose="020B0604020202020204" pitchFamily="34" charset="0"/>
              <a:buChar char="•"/>
            </a:pPr>
            <a:r>
              <a:rPr lang="en-GB" dirty="0">
                <a:latin typeface="Times New Roman" panose="02020603050405020304" pitchFamily="18" charset="0"/>
                <a:ea typeface="Arial Unicode MS"/>
              </a:rPr>
              <a:t>Value proposition is defined as the set of needs that a particular firm attempts to fulfil better than anyone else. </a:t>
            </a:r>
          </a:p>
          <a:p>
            <a:endParaRPr lang="en-GB" dirty="0">
              <a:latin typeface="Times New Roman" panose="02020603050405020304" pitchFamily="18" charset="0"/>
              <a:ea typeface="Arial Unicode MS"/>
            </a:endParaRPr>
          </a:p>
        </p:txBody>
      </p:sp>
      <p:pic>
        <p:nvPicPr>
          <p:cNvPr id="10" name="Picture 9" descr="A close up of a logo&#10;&#10;Description generated with very high confidence">
            <a:extLst>
              <a:ext uri="{FF2B5EF4-FFF2-40B4-BE49-F238E27FC236}">
                <a16:creationId xmlns:a16="http://schemas.microsoft.com/office/drawing/2014/main" xmlns="" id="{F74AFFC1-2652-405D-BBF8-36955B0EC7A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030516" y="3086827"/>
            <a:ext cx="4392488" cy="235761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2" name="Rectangle 11">
            <a:extLst>
              <a:ext uri="{FF2B5EF4-FFF2-40B4-BE49-F238E27FC236}">
                <a16:creationId xmlns:a16="http://schemas.microsoft.com/office/drawing/2014/main" xmlns="" id="{F9584C74-5B43-424E-B1EC-9CE984877B80}"/>
              </a:ext>
            </a:extLst>
          </p:cNvPr>
          <p:cNvSpPr/>
          <p:nvPr/>
        </p:nvSpPr>
        <p:spPr>
          <a:xfrm>
            <a:off x="1125861" y="3212976"/>
            <a:ext cx="5472608" cy="2308324"/>
          </a:xfrm>
          <a:prstGeom prst="rect">
            <a:avLst/>
          </a:prstGeom>
        </p:spPr>
        <p:txBody>
          <a:bodyPr wrap="square">
            <a:spAutoFit/>
          </a:bodyPr>
          <a:lstStyle/>
          <a:p>
            <a:pPr marL="342900" indent="-342900">
              <a:buFont typeface="Arial" panose="020B0604020202020204" pitchFamily="34" charset="0"/>
              <a:buChar char="•"/>
            </a:pPr>
            <a:r>
              <a:rPr lang="en-GB" dirty="0">
                <a:latin typeface="Times New Roman" panose="02020603050405020304" pitchFamily="18" charset="0"/>
                <a:ea typeface="Arial Unicode MS"/>
              </a:rPr>
              <a:t>The best strategic CSR activity is the one that is built on adding social dimension to the firm’s unique value proposition, achieving the ultimate integration between social component and strategy. </a:t>
            </a:r>
            <a:endParaRPr lang="en-GB" dirty="0"/>
          </a:p>
        </p:txBody>
      </p:sp>
    </p:spTree>
    <p:extLst>
      <p:ext uri="{BB962C8B-B14F-4D97-AF65-F5344CB8AC3E}">
        <p14:creationId xmlns:p14="http://schemas.microsoft.com/office/powerpoint/2010/main" val="292571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4CC209-1CE7-413D-B8D5-5EBD6F3BFC3C}"/>
              </a:ext>
            </a:extLst>
          </p:cNvPr>
          <p:cNvSpPr>
            <a:spLocks noGrp="1"/>
          </p:cNvSpPr>
          <p:nvPr>
            <p:ph idx="1"/>
          </p:nvPr>
        </p:nvSpPr>
        <p:spPr>
          <a:xfrm>
            <a:off x="765820" y="1772816"/>
            <a:ext cx="10225136" cy="4104456"/>
          </a:xfrm>
        </p:spPr>
        <p:txBody>
          <a:bodyPr vert="horz" lIns="121899" tIns="60949" rIns="121899" bIns="60949" rtlCol="0" anchor="t">
            <a:normAutofit/>
          </a:bodyPr>
          <a:lstStyle/>
          <a:p>
            <a:pPr marL="304165" indent="-304165" algn="just"/>
            <a:r>
              <a:rPr lang="en-GB" dirty="0"/>
              <a:t>Stakeholder engagement is “the process of seeking stakeholder views on their relationship with an organisation in a way that may realistically be expected to elicit them” (ISEA, 1999, p. 91). </a:t>
            </a:r>
          </a:p>
          <a:p>
            <a:pPr marL="304165" indent="-304165" algn="just"/>
            <a:r>
              <a:rPr/>
              <a:t>Levels of stakeholder engagement include: Stakeholders are merely given Information (passive); Stakeholders are consulted (listening); Stakeholders engage in dialogue with company (two-way process); Management is driven by stakeholder (proactive)</a:t>
            </a:r>
            <a:endParaRPr lang="en-GB" dirty="0"/>
          </a:p>
          <a:p>
            <a:pPr marL="304165" indent="-304165" algn="just"/>
            <a:endParaRPr lang="en-GB" dirty="0"/>
          </a:p>
          <a:p>
            <a:pPr marL="304165" indent="-304165"/>
            <a:endParaRPr lang="en-GB" dirty="0"/>
          </a:p>
        </p:txBody>
      </p:sp>
      <p:sp>
        <p:nvSpPr>
          <p:cNvPr id="4" name="Title 1">
            <a:extLst>
              <a:ext uri="{FF2B5EF4-FFF2-40B4-BE49-F238E27FC236}">
                <a16:creationId xmlns:a16="http://schemas.microsoft.com/office/drawing/2014/main" xmlns="" id="{FFB269A5-9994-4024-B73D-44F88A388A99}"/>
              </a:ext>
            </a:extLst>
          </p:cNvPr>
          <p:cNvSpPr>
            <a:spLocks noGrp="1"/>
          </p:cNvSpPr>
          <p:nvPr>
            <p:ph type="title"/>
          </p:nvPr>
        </p:nvSpPr>
        <p:spPr>
          <a:xfrm>
            <a:off x="1117309" y="76200"/>
            <a:ext cx="10157354" cy="1397000"/>
          </a:xfrm>
        </p:spPr>
        <p:txBody>
          <a:bodyPr/>
          <a:lstStyle/>
          <a:p>
            <a:pPr marL="742950" indent="-742950">
              <a:buFont typeface="+mj-lt"/>
              <a:buAutoNum type="arabicPeriod" startAt="4"/>
            </a:pPr>
            <a:r>
              <a:rPr lang="en-GB" dirty="0"/>
              <a:t>Stakeholder Engagement</a:t>
            </a:r>
          </a:p>
        </p:txBody>
      </p:sp>
      <p:pic>
        <p:nvPicPr>
          <p:cNvPr id="2" name="Picture 4" descr="Designed for Growth and &lt;strong&gt;Engagement&lt;/strong&gt;: Fixing the Invisible Stranglehold ..."/>
          <p:cNvPicPr>
            <a:picLocks noChangeAspect="1"/>
          </p:cNvPicPr>
          <p:nvPr/>
        </p:nvPicPr>
        <p:blipFill>
          <a:blip r:embed="rId2"/>
          <a:stretch>
            <a:fillRect/>
          </a:stretch>
        </p:blipFill>
        <p:spPr>
          <a:xfrm>
            <a:off x="9021818" y="4562475"/>
            <a:ext cx="2428181" cy="2246313"/>
          </a:xfrm>
          <a:prstGeom prst="rect">
            <a:avLst/>
          </a:prstGeom>
        </p:spPr>
      </p:pic>
    </p:spTree>
    <p:extLst>
      <p:ext uri="{BB962C8B-B14F-4D97-AF65-F5344CB8AC3E}">
        <p14:creationId xmlns:p14="http://schemas.microsoft.com/office/powerpoint/2010/main" val="403008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4CC209-1CE7-413D-B8D5-5EBD6F3BFC3C}"/>
              </a:ext>
            </a:extLst>
          </p:cNvPr>
          <p:cNvSpPr>
            <a:spLocks noGrp="1"/>
          </p:cNvSpPr>
          <p:nvPr>
            <p:ph idx="1"/>
          </p:nvPr>
        </p:nvSpPr>
        <p:spPr>
          <a:xfrm>
            <a:off x="765820" y="1772816"/>
            <a:ext cx="10297144" cy="4104456"/>
          </a:xfrm>
        </p:spPr>
        <p:txBody>
          <a:bodyPr vert="horz" lIns="121899" tIns="60949" rIns="121899" bIns="60949" rtlCol="0" anchor="t">
            <a:normAutofit/>
          </a:bodyPr>
          <a:lstStyle/>
          <a:p>
            <a:pPr marL="304165" indent="-304165" algn="just"/>
            <a:r>
              <a:rPr lang="en-GB" dirty="0"/>
              <a:t>What is sustainability?</a:t>
            </a:r>
          </a:p>
          <a:p>
            <a:pPr marL="304165" indent="-304165" algn="just"/>
            <a:r>
              <a:rPr lang="en-GB" dirty="0"/>
              <a:t>“Achieving sustainability requires balancing the complex relationships between current economic, environmental, and social needs in a manner that does not compromise future needs” (Global Reporting Initiative (GRI), 2002, p. 9). </a:t>
            </a:r>
            <a:endParaRPr/>
          </a:p>
        </p:txBody>
      </p:sp>
      <p:sp>
        <p:nvSpPr>
          <p:cNvPr id="4" name="Title 1">
            <a:extLst>
              <a:ext uri="{FF2B5EF4-FFF2-40B4-BE49-F238E27FC236}">
                <a16:creationId xmlns:a16="http://schemas.microsoft.com/office/drawing/2014/main" xmlns="" id="{FFB269A5-9994-4024-B73D-44F88A388A99}"/>
              </a:ext>
            </a:extLst>
          </p:cNvPr>
          <p:cNvSpPr>
            <a:spLocks noGrp="1"/>
          </p:cNvSpPr>
          <p:nvPr>
            <p:ph type="title"/>
          </p:nvPr>
        </p:nvSpPr>
        <p:spPr>
          <a:xfrm>
            <a:off x="1117309" y="76200"/>
            <a:ext cx="10157354" cy="1397000"/>
          </a:xfrm>
        </p:spPr>
        <p:txBody>
          <a:bodyPr/>
          <a:lstStyle/>
          <a:p>
            <a:pPr marL="742950" indent="-742950">
              <a:buFont typeface="+mj-lt"/>
              <a:buAutoNum type="arabicPeriod" startAt="5"/>
            </a:pPr>
            <a:r>
              <a:rPr lang="en-GB" dirty="0"/>
              <a:t>CSR/Sustainability Reporting</a:t>
            </a:r>
          </a:p>
        </p:txBody>
      </p:sp>
      <p:pic>
        <p:nvPicPr>
          <p:cNvPr id="2" name="Picture 4" descr="&lt;strong&gt;Sustainability&lt;/strong&gt; can’t be just one thing or another. LAD Studios ..."/>
          <p:cNvPicPr>
            <a:picLocks noChangeAspect="1"/>
          </p:cNvPicPr>
          <p:nvPr/>
        </p:nvPicPr>
        <p:blipFill>
          <a:blip r:embed="rId2"/>
          <a:stretch>
            <a:fillRect/>
          </a:stretch>
        </p:blipFill>
        <p:spPr>
          <a:xfrm>
            <a:off x="9091219" y="4086225"/>
            <a:ext cx="1967569" cy="1743005"/>
          </a:xfrm>
          <a:prstGeom prst="rect">
            <a:avLst/>
          </a:prstGeom>
        </p:spPr>
      </p:pic>
    </p:spTree>
    <p:extLst>
      <p:ext uri="{BB962C8B-B14F-4D97-AF65-F5344CB8AC3E}">
        <p14:creationId xmlns:p14="http://schemas.microsoft.com/office/powerpoint/2010/main" val="261682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CSR and sustainability compared</a:t>
            </a:r>
          </a:p>
        </p:txBody>
      </p:sp>
      <p:sp>
        <p:nvSpPr>
          <p:cNvPr id="3" name="Content Placeholder 2"/>
          <p:cNvSpPr>
            <a:spLocks noGrp="1"/>
          </p:cNvSpPr>
          <p:nvPr>
            <p:ph idx="1"/>
          </p:nvPr>
        </p:nvSpPr>
        <p:spPr/>
        <p:txBody>
          <a:bodyPr/>
          <a:lstStyle/>
          <a:p>
            <a:pPr lvl="0" algn="just" rtl="0">
              <a:buChar char="•"/>
            </a:pPr>
            <a:r>
              <a:rPr lang="en-GB" dirty="0">
                <a:solidFill>
                  <a:srgbClr val="374C81"/>
                </a:solidFill>
                <a:latin typeface="Century Gothic"/>
                <a:ea typeface="Arial"/>
                <a:cs typeface="Arial"/>
              </a:rPr>
              <a:t>A major distinction between sustainability and CSR is that the former requires carrying out CSR activities with a future orientation, hence, CSR is sustainability in the short-term. </a:t>
            </a:r>
            <a:r>
              <a:rPr lang="en-US" dirty="0">
                <a:solidFill>
                  <a:srgbClr val="374C81"/>
                </a:solidFill>
                <a:latin typeface="Century Gothic"/>
                <a:ea typeface="Arial"/>
                <a:cs typeface="Arial"/>
              </a:rPr>
              <a:t>​</a:t>
            </a:r>
          </a:p>
          <a:p>
            <a:pPr lvl="0" algn="just" rtl="0">
              <a:buChar char="•"/>
            </a:pPr>
            <a:r>
              <a:rPr lang="en-GB" dirty="0">
                <a:solidFill>
                  <a:srgbClr val="374C81"/>
                </a:solidFill>
                <a:latin typeface="Century Gothic"/>
                <a:ea typeface="Arial"/>
                <a:cs typeface="Arial"/>
              </a:rPr>
              <a:t>Sustainability typically involves integrating the triple bottom-line into business strategies and processes. The triple bottom-line include economic (profit) issues, social issues and environmental issues. </a:t>
            </a:r>
            <a:r>
              <a:rPr lang="en-US" dirty="0">
                <a:solidFill>
                  <a:srgbClr val="374C81"/>
                </a:solidFill>
                <a:latin typeface="Century Gothic"/>
                <a:ea typeface="Arial"/>
                <a:cs typeface="Arial"/>
              </a:rPr>
              <a:t>​</a:t>
            </a:r>
            <a:endParaRPr lang="en-GB" dirty="0"/>
          </a:p>
        </p:txBody>
      </p:sp>
      <p:pic>
        <p:nvPicPr>
          <p:cNvPr id="4" name="Picture 4" descr="&lt;strong&gt;sustainability&lt;/strong&gt; is the capacity to endure &lt;strong&gt;sustainability&lt;/strong&gt; for human the"/>
          <p:cNvPicPr>
            <a:picLocks noChangeAspect="1"/>
          </p:cNvPicPr>
          <p:nvPr/>
        </p:nvPicPr>
        <p:blipFill>
          <a:blip r:embed="rId2"/>
          <a:stretch>
            <a:fillRect/>
          </a:stretch>
        </p:blipFill>
        <p:spPr>
          <a:xfrm>
            <a:off x="8431160" y="4286250"/>
            <a:ext cx="2743200" cy="2008414"/>
          </a:xfrm>
          <a:prstGeom prst="rect">
            <a:avLst/>
          </a:prstGeom>
        </p:spPr>
      </p:pic>
    </p:spTree>
    <p:extLst>
      <p:ext uri="{BB962C8B-B14F-4D97-AF65-F5344CB8AC3E}">
        <p14:creationId xmlns:p14="http://schemas.microsoft.com/office/powerpoint/2010/main" val="227984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CSR reporting</a:t>
            </a:r>
          </a:p>
        </p:txBody>
      </p:sp>
      <p:sp>
        <p:nvSpPr>
          <p:cNvPr id="3" name="Content Placeholder 2"/>
          <p:cNvSpPr>
            <a:spLocks noGrp="1"/>
          </p:cNvSpPr>
          <p:nvPr>
            <p:ph idx="1"/>
          </p:nvPr>
        </p:nvSpPr>
        <p:spPr/>
        <p:txBody>
          <a:bodyPr vert="horz" lIns="121899" tIns="60949" rIns="121899" bIns="60949" rtlCol="0" anchor="t">
            <a:normAutofit/>
          </a:bodyPr>
          <a:lstStyle/>
          <a:p>
            <a:pPr marL="304165" indent="-304165" algn="just"/>
            <a:r>
              <a:rPr lang="en-GB" dirty="0"/>
              <a:t>[CSR] reporting deals with the disclosure of information by an organisation about product and consumer interests, employee interests, community activities and environmental impacts—this disclosure of information is deemed to be a part of an organisation’s responsibility to its stakeholders or a response to stakeholder expectations (Islam, 2015, p. 15). </a:t>
            </a:r>
            <a:endParaRPr lang="en-US" dirty="0"/>
          </a:p>
        </p:txBody>
      </p:sp>
      <p:pic>
        <p:nvPicPr>
          <p:cNvPr id="4" name="Picture 4" descr="UNGC Global Corporate &lt;strong&gt;Sustainability&lt;/strong&gt; &lt;strong&gt;Report&lt;/strong&gt; 2013"/>
          <p:cNvPicPr>
            <a:picLocks noChangeAspect="1"/>
          </p:cNvPicPr>
          <p:nvPr/>
        </p:nvPicPr>
        <p:blipFill>
          <a:blip r:embed="rId2"/>
          <a:stretch>
            <a:fillRect/>
          </a:stretch>
        </p:blipFill>
        <p:spPr>
          <a:xfrm>
            <a:off x="8624210" y="4010025"/>
            <a:ext cx="2651456" cy="2437741"/>
          </a:xfrm>
          <a:prstGeom prst="rect">
            <a:avLst/>
          </a:prstGeom>
        </p:spPr>
      </p:pic>
    </p:spTree>
    <p:extLst>
      <p:ext uri="{BB962C8B-B14F-4D97-AF65-F5344CB8AC3E}">
        <p14:creationId xmlns:p14="http://schemas.microsoft.com/office/powerpoint/2010/main" val="259267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3796D9-D845-49A5-BB8A-85BF295A60D1}"/>
              </a:ext>
            </a:extLst>
          </p:cNvPr>
          <p:cNvSpPr>
            <a:spLocks noGrp="1"/>
          </p:cNvSpPr>
          <p:nvPr>
            <p:ph type="title"/>
          </p:nvPr>
        </p:nvSpPr>
        <p:spPr/>
        <p:txBody>
          <a:bodyPr/>
          <a:lstStyle/>
          <a:p>
            <a:r>
              <a:rPr lang="en-GB" dirty="0"/>
              <a:t>What is CSR?</a:t>
            </a:r>
          </a:p>
        </p:txBody>
      </p:sp>
      <p:sp>
        <p:nvSpPr>
          <p:cNvPr id="3" name="Content Placeholder 2">
            <a:extLst>
              <a:ext uri="{FF2B5EF4-FFF2-40B4-BE49-F238E27FC236}">
                <a16:creationId xmlns:a16="http://schemas.microsoft.com/office/drawing/2014/main" xmlns="" id="{24B9F6A0-0075-40B7-8C6A-9431EF7FB161}"/>
              </a:ext>
            </a:extLst>
          </p:cNvPr>
          <p:cNvSpPr>
            <a:spLocks noGrp="1"/>
          </p:cNvSpPr>
          <p:nvPr>
            <p:ph idx="1"/>
          </p:nvPr>
        </p:nvSpPr>
        <p:spPr>
          <a:xfrm>
            <a:off x="1128098" y="1801664"/>
            <a:ext cx="7281359" cy="4103464"/>
          </a:xfrm>
        </p:spPr>
        <p:txBody>
          <a:bodyPr>
            <a:normAutofit fontScale="92500"/>
          </a:bodyPr>
          <a:lstStyle/>
          <a:p>
            <a:endParaRPr lang="en-GB" sz="2800" dirty="0"/>
          </a:p>
          <a:p>
            <a:r>
              <a:rPr lang="en-GB" sz="2800" b="1" dirty="0"/>
              <a:t>What do you think CSR is ? </a:t>
            </a:r>
          </a:p>
          <a:p>
            <a:pPr marL="0" indent="0">
              <a:buNone/>
            </a:pPr>
            <a:endParaRPr lang="en-GB" dirty="0"/>
          </a:p>
          <a:p>
            <a:pPr algn="just" defTabSz="642938"/>
            <a:r>
              <a:rPr lang="en-GB" dirty="0"/>
              <a:t>The term ‘company’ is derived from two Latin words, cum and </a:t>
            </a:r>
            <a:r>
              <a:rPr lang="en-GB" dirty="0"/>
              <a:t>panis</a:t>
            </a:r>
            <a:r>
              <a:rPr lang="en-GB" dirty="0"/>
              <a:t>, meaning ‘breaking bread together’.</a:t>
            </a:r>
          </a:p>
          <a:p>
            <a:pPr algn="just" defTabSz="642938"/>
            <a:endParaRPr lang="en-GB" dirty="0"/>
          </a:p>
          <a:p>
            <a:pPr algn="just" defTabSz="642938"/>
            <a:r>
              <a:rPr lang="en-GB" dirty="0"/>
              <a:t>Relationship between companies and society.</a:t>
            </a:r>
          </a:p>
        </p:txBody>
      </p:sp>
      <p:grpSp>
        <p:nvGrpSpPr>
          <p:cNvPr id="5" name="Group 4">
            <a:extLst>
              <a:ext uri="{FF2B5EF4-FFF2-40B4-BE49-F238E27FC236}">
                <a16:creationId xmlns:a16="http://schemas.microsoft.com/office/drawing/2014/main" xmlns="" id="{F84DF789-2BFC-4EE5-BAEB-511AF8C61A65}"/>
              </a:ext>
            </a:extLst>
          </p:cNvPr>
          <p:cNvGrpSpPr/>
          <p:nvPr/>
        </p:nvGrpSpPr>
        <p:grpSpPr>
          <a:xfrm>
            <a:off x="8055627" y="404664"/>
            <a:ext cx="3518520" cy="2952328"/>
            <a:chOff x="8055627" y="404664"/>
            <a:chExt cx="3518520" cy="2952328"/>
          </a:xfrm>
        </p:grpSpPr>
        <p:pic>
          <p:nvPicPr>
            <p:cNvPr id="8" name="Picture 7" descr="A person posing for the camera&#10;&#10;Description generated with very high confidence">
              <a:extLst>
                <a:ext uri="{FF2B5EF4-FFF2-40B4-BE49-F238E27FC236}">
                  <a16:creationId xmlns:a16="http://schemas.microsoft.com/office/drawing/2014/main" xmlns="" id="{26BD1D81-CD8E-4C31-A9B7-3CB85A6AC61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055627" y="404664"/>
              <a:ext cx="3518520" cy="2346413"/>
            </a:xfrm>
            <a:prstGeom prst="rect">
              <a:avLst/>
            </a:prstGeom>
            <a:ln>
              <a:noFill/>
            </a:ln>
            <a:effectLst>
              <a:softEdge rad="112500"/>
            </a:effectLst>
          </p:spPr>
        </p:pic>
        <p:sp>
          <p:nvSpPr>
            <p:cNvPr id="4" name="Rectangle 3">
              <a:extLst>
                <a:ext uri="{FF2B5EF4-FFF2-40B4-BE49-F238E27FC236}">
                  <a16:creationId xmlns:a16="http://schemas.microsoft.com/office/drawing/2014/main" xmlns="" id="{6021F10B-2471-46FB-85CB-554A6131A283}"/>
                </a:ext>
              </a:extLst>
            </p:cNvPr>
            <p:cNvSpPr/>
            <p:nvPr/>
          </p:nvSpPr>
          <p:spPr>
            <a:xfrm>
              <a:off x="8194707" y="2852936"/>
              <a:ext cx="3240359"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dirty="0"/>
                <a:t>Students Group Discussion</a:t>
              </a:r>
            </a:p>
          </p:txBody>
        </p:sp>
      </p:grpSp>
    </p:spTree>
    <p:extLst>
      <p:ext uri="{BB962C8B-B14F-4D97-AF65-F5344CB8AC3E}">
        <p14:creationId xmlns:p14="http://schemas.microsoft.com/office/powerpoint/2010/main" val="311896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CSR reporting continued</a:t>
            </a:r>
            <a:endParaRPr lang="en-US" dirty="0"/>
          </a:p>
        </p:txBody>
      </p:sp>
      <p:sp>
        <p:nvSpPr>
          <p:cNvPr id="3" name="Content Placeholder 2"/>
          <p:cNvSpPr>
            <a:spLocks noGrp="1"/>
          </p:cNvSpPr>
          <p:nvPr>
            <p:ph idx="1"/>
          </p:nvPr>
        </p:nvSpPr>
        <p:spPr/>
        <p:txBody>
          <a:bodyPr vert="horz" lIns="121899" tIns="60949" rIns="121899" bIns="60949" rtlCol="0" anchor="t">
            <a:normAutofit/>
          </a:bodyPr>
          <a:lstStyle/>
          <a:p>
            <a:pPr marL="304165" indent="-304165" algn="just"/>
            <a:r>
              <a:rPr lang="en-GB" dirty="0"/>
              <a:t>Deegan (2007) defines [CSR] reporting as the provision of information about the performance of an organisation in relation to its interaction with its physical and social environment and includes, but is not limited to interaction with the local community; level of support for community projects; level of support for developing countries; health and safety record; training, employment and education programs; and environmental performance (p. 1265).</a:t>
            </a:r>
            <a:endParaRPr lang="en-US" dirty="0"/>
          </a:p>
          <a:p>
            <a:pPr marL="304165" indent="-304165"/>
            <a:endParaRPr lang="en-GB" dirty="0"/>
          </a:p>
        </p:txBody>
      </p:sp>
      <p:pic>
        <p:nvPicPr>
          <p:cNvPr id="4" name="Picture 4" descr="The Carbon Carousel: VAT Tax Fraud | Corporate Watch"/>
          <p:cNvPicPr>
            <a:picLocks noChangeAspect="1"/>
          </p:cNvPicPr>
          <p:nvPr/>
        </p:nvPicPr>
        <p:blipFill>
          <a:blip r:embed="rId2"/>
          <a:stretch>
            <a:fillRect/>
          </a:stretch>
        </p:blipFill>
        <p:spPr>
          <a:xfrm>
            <a:off x="9503388" y="4305300"/>
            <a:ext cx="1762125" cy="2381250"/>
          </a:xfrm>
          <a:prstGeom prst="rect">
            <a:avLst/>
          </a:prstGeom>
        </p:spPr>
      </p:pic>
    </p:spTree>
    <p:extLst>
      <p:ext uri="{BB962C8B-B14F-4D97-AF65-F5344CB8AC3E}">
        <p14:creationId xmlns:p14="http://schemas.microsoft.com/office/powerpoint/2010/main" val="371780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CSR reporting standards</a:t>
            </a:r>
          </a:p>
        </p:txBody>
      </p:sp>
      <p:sp>
        <p:nvSpPr>
          <p:cNvPr id="3" name="Content Placeholder 2"/>
          <p:cNvSpPr>
            <a:spLocks noGrp="1"/>
          </p:cNvSpPr>
          <p:nvPr>
            <p:ph idx="1"/>
          </p:nvPr>
        </p:nvSpPr>
        <p:spPr/>
        <p:txBody>
          <a:bodyPr vert="horz" lIns="121899" tIns="60949" rIns="121899" bIns="60949" rtlCol="0" anchor="t">
            <a:normAutofit/>
          </a:bodyPr>
          <a:lstStyle/>
          <a:p>
            <a:pPr marL="304165" indent="-304165" algn="just"/>
            <a:r>
              <a:rPr lang="en-GB" dirty="0"/>
              <a:t>AA1000 Assurance Standard (AA1000AS) issued by </a:t>
            </a:r>
            <a:r>
              <a:rPr lang="en-GB" dirty="0"/>
              <a:t>AccountAbility</a:t>
            </a:r>
            <a:r>
              <a:rPr lang="en-GB" dirty="0"/>
              <a:t> in 2008, </a:t>
            </a:r>
            <a:endParaRPr lang="en-US" dirty="0"/>
          </a:p>
          <a:p>
            <a:pPr marL="304165" indent="-304165" algn="just"/>
            <a:r>
              <a:rPr lang="en-GB" dirty="0"/>
              <a:t>International Standard on Assurance Engagements (ISAE3000) developed by the International Auditing and Assurance Standard Board (IAASB) in 2013 and </a:t>
            </a:r>
            <a:endParaRPr dirty="0"/>
          </a:p>
          <a:p>
            <a:pPr marL="304165" indent="-304165" algn="just"/>
            <a:r>
              <a:rPr lang="en-GB" dirty="0"/>
              <a:t>Sustainability Reporting Guidelines, issued by the Global Reporting Initiative in 2006. </a:t>
            </a:r>
          </a:p>
          <a:p>
            <a:pPr marL="304165" indent="-304165" algn="just"/>
            <a:r>
              <a:rPr lang="en-GB" dirty="0"/>
              <a:t>GRI is the most comprehensive</a:t>
            </a:r>
          </a:p>
        </p:txBody>
      </p:sp>
      <p:pic>
        <p:nvPicPr>
          <p:cNvPr id="4" name="Picture 4" descr="Global &lt;strong&gt;Reporting&lt;/strong&gt; Initiative - Wikipedia"/>
          <p:cNvPicPr>
            <a:picLocks noChangeAspect="1"/>
          </p:cNvPicPr>
          <p:nvPr/>
        </p:nvPicPr>
        <p:blipFill>
          <a:blip r:embed="rId2"/>
          <a:stretch>
            <a:fillRect/>
          </a:stretch>
        </p:blipFill>
        <p:spPr>
          <a:xfrm>
            <a:off x="8402580" y="4370542"/>
            <a:ext cx="2952750" cy="2479139"/>
          </a:xfrm>
          <a:prstGeom prst="rect">
            <a:avLst/>
          </a:prstGeom>
        </p:spPr>
      </p:pic>
    </p:spTree>
    <p:extLst>
      <p:ext uri="{BB962C8B-B14F-4D97-AF65-F5344CB8AC3E}">
        <p14:creationId xmlns:p14="http://schemas.microsoft.com/office/powerpoint/2010/main" val="963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 guidelines</a:t>
            </a:r>
          </a:p>
        </p:txBody>
      </p:sp>
      <p:sp>
        <p:nvSpPr>
          <p:cNvPr id="3" name="Content Placeholder 2"/>
          <p:cNvSpPr>
            <a:spLocks noGrp="1"/>
          </p:cNvSpPr>
          <p:nvPr>
            <p:ph idx="1"/>
          </p:nvPr>
        </p:nvSpPr>
        <p:spPr/>
        <p:txBody>
          <a:bodyPr vert="horz" lIns="121899" tIns="60949" rIns="121899" bIns="60949" rtlCol="0" anchor="t">
            <a:normAutofit/>
          </a:bodyPr>
          <a:lstStyle/>
          <a:p>
            <a:pPr marL="304165" indent="-304165"/>
            <a:r>
              <a:rPr lang="en-US" dirty="0">
                <a:latin typeface="Times New Roman"/>
                <a:cs typeface="Times New Roman"/>
              </a:rPr>
              <a:t>External assurance </a:t>
            </a:r>
            <a:endParaRPr lang="en-GB" dirty="0"/>
          </a:p>
          <a:p>
            <a:pPr marL="304165" indent="-304165"/>
            <a:r>
              <a:rPr lang="en-US" dirty="0">
                <a:latin typeface="Times New Roman"/>
                <a:cs typeface="Times New Roman"/>
              </a:rPr>
              <a:t>External assurance conducted by independent groups or individuals </a:t>
            </a:r>
            <a:endParaRPr dirty="0">
              <a:latin typeface="Century Gothic"/>
              <a:cs typeface="Times New Roman"/>
            </a:endParaRPr>
          </a:p>
          <a:p>
            <a:pPr marL="304165" indent="-304165"/>
            <a:r>
              <a:rPr lang="en-US" dirty="0">
                <a:latin typeface="Times New Roman"/>
                <a:cs typeface="Times New Roman"/>
              </a:rPr>
              <a:t>Preparation of assurance report should be systematic, documented, evidence-based, and </a:t>
            </a:r>
            <a:r>
              <a:rPr lang="en-US" dirty="0">
                <a:latin typeface="Times New Roman"/>
                <a:cs typeface="Times New Roman"/>
              </a:rPr>
              <a:t>characterised</a:t>
            </a:r>
            <a:r>
              <a:rPr lang="en-US" dirty="0">
                <a:latin typeface="Times New Roman"/>
                <a:cs typeface="Times New Roman"/>
              </a:rPr>
              <a:t> by defined procedures.</a:t>
            </a:r>
            <a:endParaRPr dirty="0"/>
          </a:p>
          <a:p>
            <a:pPr marL="304165" indent="-304165"/>
            <a:r>
              <a:rPr lang="en-US" dirty="0">
                <a:latin typeface="Times New Roman"/>
                <a:cs typeface="Times New Roman"/>
              </a:rPr>
              <a:t>The veracity of data in a report as well as the overall content selection should be considered.</a:t>
            </a:r>
            <a:endParaRPr dirty="0"/>
          </a:p>
          <a:p>
            <a:pPr marL="304165" indent="-304165"/>
            <a:endParaRPr lang="en-GB" dirty="0"/>
          </a:p>
        </p:txBody>
      </p:sp>
    </p:spTree>
    <p:extLst>
      <p:ext uri="{BB962C8B-B14F-4D97-AF65-F5344CB8AC3E}">
        <p14:creationId xmlns:p14="http://schemas.microsoft.com/office/powerpoint/2010/main" val="136429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 guidelines continued</a:t>
            </a:r>
            <a:endParaRPr lang="en-US" dirty="0"/>
          </a:p>
        </p:txBody>
      </p:sp>
      <p:sp>
        <p:nvSpPr>
          <p:cNvPr id="3" name="Content Placeholder 2"/>
          <p:cNvSpPr>
            <a:spLocks noGrp="1"/>
          </p:cNvSpPr>
          <p:nvPr>
            <p:ph idx="1"/>
          </p:nvPr>
        </p:nvSpPr>
        <p:spPr/>
        <p:txBody>
          <a:bodyPr vert="horz" lIns="121899" tIns="60949" rIns="121899" bIns="60949" rtlCol="0" anchor="t">
            <a:normAutofit/>
          </a:bodyPr>
          <a:lstStyle/>
          <a:p>
            <a:pPr marL="304165" indent="-304165"/>
            <a:r>
              <a:rPr lang="en-US" dirty="0">
                <a:latin typeface="Times New Roman"/>
                <a:cs typeface="Times New Roman"/>
              </a:rPr>
              <a:t>No conflict of interests to reach and publish an independent and impartial conclusion on the report.</a:t>
            </a:r>
            <a:endParaRPr lang="en-GB" dirty="0"/>
          </a:p>
          <a:p>
            <a:pPr marL="304165" indent="-304165"/>
            <a:r>
              <a:rPr lang="en-US" dirty="0">
                <a:latin typeface="Times New Roman"/>
                <a:cs typeface="Times New Roman"/>
              </a:rPr>
              <a:t>Assurance should state the extent to which the report preparer has applied the GRI Reporting Framework.</a:t>
            </a:r>
            <a:endParaRPr dirty="0">
              <a:latin typeface="Century Gothic"/>
              <a:cs typeface="Times New Roman"/>
            </a:endParaRPr>
          </a:p>
          <a:p>
            <a:pPr marL="304165" indent="-304165"/>
            <a:r>
              <a:rPr lang="en-US" dirty="0">
                <a:latin typeface="Times New Roman"/>
                <a:cs typeface="Times New Roman"/>
              </a:rPr>
              <a:t>Assurance should state the relationship between the assurance provider on and the report preparer. </a:t>
            </a:r>
            <a:endParaRPr dirty="0"/>
          </a:p>
          <a:p>
            <a:pPr marL="304165" indent="-304165"/>
            <a:endParaRPr lang="en-GB" dirty="0"/>
          </a:p>
        </p:txBody>
      </p:sp>
    </p:spTree>
    <p:extLst>
      <p:ext uri="{BB962C8B-B14F-4D97-AF65-F5344CB8AC3E}">
        <p14:creationId xmlns:p14="http://schemas.microsoft.com/office/powerpoint/2010/main" val="218666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Content Placeholder 2"/>
          <p:cNvSpPr>
            <a:spLocks noGrp="1"/>
          </p:cNvSpPr>
          <p:nvPr>
            <p:ph idx="1"/>
          </p:nvPr>
        </p:nvSpPr>
        <p:spPr/>
        <p:txBody>
          <a:bodyPr vert="horz" lIns="121899" tIns="60949" rIns="121899" bIns="60949" rtlCol="0" anchor="t">
            <a:normAutofit/>
          </a:bodyPr>
          <a:lstStyle/>
          <a:p>
            <a:pPr marL="304165" indent="-304165" algn="just"/>
            <a:r>
              <a:rPr lang="en-GB" dirty="0">
                <a:latin typeface="Century Gothic"/>
                <a:ea typeface="Times New Roman"/>
                <a:cs typeface="Times New Roman"/>
              </a:rPr>
              <a:t>The whole idea about CSR is yet to be put together into a cohesive whole</a:t>
            </a:r>
            <a:endParaRPr lang="en-US" dirty="0"/>
          </a:p>
          <a:p>
            <a:pPr marL="304165" indent="-304165" algn="just"/>
            <a:r>
              <a:rPr lang="en-GB" dirty="0">
                <a:latin typeface="Century Gothic"/>
                <a:ea typeface="Times New Roman"/>
                <a:cs typeface="Times New Roman"/>
              </a:rPr>
              <a:t>This chapter unveils and integrates insights into a whole lot of issues about CSR</a:t>
            </a:r>
            <a:endParaRPr/>
          </a:p>
          <a:p>
            <a:pPr marL="304165" indent="-304165" algn="just"/>
            <a:r>
              <a:rPr lang="en-GB" dirty="0">
                <a:latin typeface="Century Gothic"/>
              </a:rPr>
              <a:t>CSR defined, dimensions of CSR, levels of CSR activities, theoretical arguments for CSR, strategic CSR, stakeholder engagement, CSR/sustainability and CSR reporting</a:t>
            </a:r>
          </a:p>
        </p:txBody>
      </p:sp>
    </p:spTree>
    <p:extLst>
      <p:ext uri="{BB962C8B-B14F-4D97-AF65-F5344CB8AC3E}">
        <p14:creationId xmlns:p14="http://schemas.microsoft.com/office/powerpoint/2010/main" val="210764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45471B-8BC7-4579-823C-079DA63A33A0}"/>
              </a:ext>
            </a:extLst>
          </p:cNvPr>
          <p:cNvSpPr>
            <a:spLocks noGrp="1"/>
          </p:cNvSpPr>
          <p:nvPr>
            <p:ph type="title"/>
          </p:nvPr>
        </p:nvSpPr>
        <p:spPr/>
        <p:txBody>
          <a:bodyPr/>
          <a:lstStyle/>
          <a:p>
            <a:pPr marL="742950" indent="-742950">
              <a:buFont typeface="+mj-lt"/>
              <a:buAutoNum type="arabicPeriod"/>
            </a:pPr>
            <a:r>
              <a:rPr lang="en-GB" dirty="0"/>
              <a:t>What is CSR?</a:t>
            </a:r>
          </a:p>
        </p:txBody>
      </p:sp>
      <p:sp>
        <p:nvSpPr>
          <p:cNvPr id="3" name="Content Placeholder 2">
            <a:extLst>
              <a:ext uri="{FF2B5EF4-FFF2-40B4-BE49-F238E27FC236}">
                <a16:creationId xmlns:a16="http://schemas.microsoft.com/office/drawing/2014/main" xmlns="" id="{0FE2D3AF-4209-48EA-98E4-7B19CA4F16E8}"/>
              </a:ext>
            </a:extLst>
          </p:cNvPr>
          <p:cNvSpPr>
            <a:spLocks noGrp="1"/>
          </p:cNvSpPr>
          <p:nvPr>
            <p:ph idx="1"/>
          </p:nvPr>
        </p:nvSpPr>
        <p:spPr/>
        <p:txBody>
          <a:bodyPr vert="horz" lIns="121899" tIns="60949" rIns="121899" bIns="60949" rtlCol="0" anchor="t">
            <a:normAutofit/>
          </a:bodyPr>
          <a:lstStyle/>
          <a:p>
            <a:pPr marL="304165" indent="-304165" algn="just"/>
            <a:r>
              <a:rPr lang="en-GB" dirty="0"/>
              <a:t>The concept of CSR emerges from the argument that organisations need to satisfy not just shareholders but their entire stakeholders.</a:t>
            </a:r>
            <a:endParaRPr lang="en-US" dirty="0"/>
          </a:p>
          <a:p>
            <a:pPr marL="304165" indent="-304165"/>
            <a:r>
              <a:rPr dirty="0"/>
              <a:t>CSR can only be defined by looking at its various dimensions.</a:t>
            </a:r>
          </a:p>
          <a:p>
            <a:pPr marL="304165" indent="-304165" algn="just"/>
            <a:r>
              <a:rPr lang="en-US" dirty="0"/>
              <a:t>CSR dimensions include: environmental dimension, social dimension, economic dimension, stakeholder dimension and voluntariness dimension (</a:t>
            </a:r>
            <a:r>
              <a:rPr lang="en-US" dirty="0"/>
              <a:t>Dahlsrud</a:t>
            </a:r>
            <a:r>
              <a:rPr lang="en-US" dirty="0"/>
              <a:t>, 2008). </a:t>
            </a:r>
            <a:endParaRPr lang="en-GB" dirty="0"/>
          </a:p>
        </p:txBody>
      </p:sp>
      <p:pic>
        <p:nvPicPr>
          <p:cNvPr id="6" name="Picture 5" descr="A picture containing room, gambling house, scene&#10;&#10;Description generated with very high confidence">
            <a:extLst>
              <a:ext uri="{FF2B5EF4-FFF2-40B4-BE49-F238E27FC236}">
                <a16:creationId xmlns:a16="http://schemas.microsoft.com/office/drawing/2014/main" xmlns="" id="{6BD2EF96-F2E5-466A-8D30-786BD2A557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8278732" y="4448175"/>
            <a:ext cx="3264363" cy="2448272"/>
          </a:xfrm>
          <a:prstGeom prst="ellipse">
            <a:avLst/>
          </a:prstGeom>
          <a:ln>
            <a:noFill/>
          </a:ln>
          <a:effectLst>
            <a:softEdge rad="112500"/>
          </a:effectLst>
        </p:spPr>
      </p:pic>
    </p:spTree>
    <p:extLst>
      <p:ext uri="{BB962C8B-B14F-4D97-AF65-F5344CB8AC3E}">
        <p14:creationId xmlns:p14="http://schemas.microsoft.com/office/powerpoint/2010/main" val="327158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047635-975D-408B-8FCA-237CF769CB17}"/>
              </a:ext>
            </a:extLst>
          </p:cNvPr>
          <p:cNvSpPr>
            <a:spLocks noGrp="1"/>
          </p:cNvSpPr>
          <p:nvPr>
            <p:ph type="title"/>
          </p:nvPr>
        </p:nvSpPr>
        <p:spPr/>
        <p:txBody>
          <a:bodyPr/>
          <a:lstStyle/>
          <a:p>
            <a:r>
              <a:rPr lang="en-GB" dirty="0"/>
              <a:t>CSR defined</a:t>
            </a:r>
            <a:endParaRPr lang="en-US" dirty="0"/>
          </a:p>
        </p:txBody>
      </p:sp>
      <p:sp>
        <p:nvSpPr>
          <p:cNvPr id="3" name="Content Placeholder 2">
            <a:extLst>
              <a:ext uri="{FF2B5EF4-FFF2-40B4-BE49-F238E27FC236}">
                <a16:creationId xmlns:a16="http://schemas.microsoft.com/office/drawing/2014/main" xmlns="" id="{369D5BE3-269E-4139-BC26-94B9CB01B0E9}"/>
              </a:ext>
            </a:extLst>
          </p:cNvPr>
          <p:cNvSpPr>
            <a:spLocks noGrp="1"/>
          </p:cNvSpPr>
          <p:nvPr>
            <p:ph idx="1"/>
          </p:nvPr>
        </p:nvSpPr>
        <p:spPr>
          <a:xfrm>
            <a:off x="1086048" y="2238375"/>
            <a:ext cx="10157354" cy="4470400"/>
          </a:xfrm>
        </p:spPr>
        <p:txBody>
          <a:bodyPr vert="horz" lIns="121899" tIns="60949" rIns="121899" bIns="60949" rtlCol="0" anchor="t">
            <a:normAutofit/>
          </a:bodyPr>
          <a:lstStyle/>
          <a:p>
            <a:pPr marL="304165" indent="-304165" algn="just"/>
            <a:r>
              <a:rPr lang="en-GB" dirty="0"/>
              <a:t>corporate [social responsibility] refers to company activities – voluntary by definition – demonstrating the inclusion of social and environmental concerns in business operations and in interactions with stakeholders (Van </a:t>
            </a:r>
            <a:r>
              <a:rPr lang="en-GB" dirty="0"/>
              <a:t>Marrewijk</a:t>
            </a:r>
            <a:r>
              <a:rPr lang="en-GB" dirty="0"/>
              <a:t>, 2003). </a:t>
            </a:r>
            <a:endParaRPr lang="en-US" dirty="0"/>
          </a:p>
          <a:p>
            <a:pPr marL="304165" indent="-304165" algn="just"/>
            <a:endParaRPr lang="en-GB" dirty="0"/>
          </a:p>
        </p:txBody>
      </p:sp>
      <p:pic>
        <p:nvPicPr>
          <p:cNvPr id="6" name="Picture 6" descr="File:Nested sustainability-v2.gif - Wikipedia, the free encyclopedia"/>
          <p:cNvPicPr>
            <a:picLocks noChangeAspect="1"/>
          </p:cNvPicPr>
          <p:nvPr/>
        </p:nvPicPr>
        <p:blipFill>
          <a:blip r:embed="rId2"/>
          <a:stretch>
            <a:fillRect/>
          </a:stretch>
        </p:blipFill>
        <p:spPr>
          <a:xfrm>
            <a:off x="9002764" y="4257675"/>
            <a:ext cx="2743200" cy="2057400"/>
          </a:xfrm>
          <a:prstGeom prst="rect">
            <a:avLst/>
          </a:prstGeom>
        </p:spPr>
      </p:pic>
    </p:spTree>
    <p:extLst>
      <p:ext uri="{BB962C8B-B14F-4D97-AF65-F5344CB8AC3E}">
        <p14:creationId xmlns:p14="http://schemas.microsoft.com/office/powerpoint/2010/main" val="55531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CSR defined- continuation</a:t>
            </a:r>
          </a:p>
        </p:txBody>
      </p:sp>
      <p:sp>
        <p:nvSpPr>
          <p:cNvPr id="3" name="Content Placeholder 2"/>
          <p:cNvSpPr>
            <a:spLocks noGrp="1"/>
          </p:cNvSpPr>
          <p:nvPr>
            <p:ph idx="1"/>
          </p:nvPr>
        </p:nvSpPr>
        <p:spPr/>
        <p:txBody>
          <a:bodyPr vert="horz" lIns="121899" tIns="60949" rIns="121899" bIns="60949" rtlCol="0" anchor="t">
            <a:normAutofit/>
          </a:bodyPr>
          <a:lstStyle/>
          <a:p>
            <a:pPr marL="304165" indent="-304165" algn="just"/>
            <a:r>
              <a:rPr lang="en-GB" dirty="0">
                <a:solidFill>
                  <a:srgbClr val="374C81"/>
                </a:solidFill>
                <a:latin typeface="Century Gothic"/>
              </a:rPr>
              <a:t>According to Davis (1973), CSR is the firm’s considerations of, and response to, issues beyond the narrow economic, technical, and legal requirements of the firm to accomplish social [and environmental] benefits.</a:t>
            </a:r>
            <a:endParaRPr lang="en-GB" dirty="0"/>
          </a:p>
        </p:txBody>
      </p:sp>
      <p:pic>
        <p:nvPicPr>
          <p:cNvPr id="6" name="Picture 6" descr="A New Look at &lt;strong&gt;Corporate Social Responsibility&lt;/strong&gt;: Webinar ..."/>
          <p:cNvPicPr>
            <a:picLocks noChangeAspect="1"/>
          </p:cNvPicPr>
          <p:nvPr/>
        </p:nvPicPr>
        <p:blipFill>
          <a:blip r:embed="rId2"/>
          <a:stretch>
            <a:fillRect/>
          </a:stretch>
        </p:blipFill>
        <p:spPr>
          <a:xfrm>
            <a:off x="8431160" y="3679825"/>
            <a:ext cx="2743200" cy="2257063"/>
          </a:xfrm>
          <a:prstGeom prst="rect">
            <a:avLst/>
          </a:prstGeom>
        </p:spPr>
      </p:pic>
    </p:spTree>
    <p:extLst>
      <p:ext uri="{BB962C8B-B14F-4D97-AF65-F5344CB8AC3E}">
        <p14:creationId xmlns:p14="http://schemas.microsoft.com/office/powerpoint/2010/main" val="131389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E1163C-BC02-4274-BDA0-DEEAF0B4E1DB}"/>
              </a:ext>
            </a:extLst>
          </p:cNvPr>
          <p:cNvSpPr>
            <a:spLocks noGrp="1"/>
          </p:cNvSpPr>
          <p:nvPr>
            <p:ph type="title"/>
          </p:nvPr>
        </p:nvSpPr>
        <p:spPr/>
        <p:txBody>
          <a:bodyPr/>
          <a:lstStyle/>
          <a:p>
            <a:pPr marL="742950" indent="-742950">
              <a:buFont typeface="+mj-lt"/>
              <a:buAutoNum type="arabicPeriod"/>
            </a:pPr>
            <a:r>
              <a:rPr lang="en-GB" dirty="0"/>
              <a:t>What is CSR?</a:t>
            </a:r>
          </a:p>
        </p:txBody>
      </p:sp>
      <p:pic>
        <p:nvPicPr>
          <p:cNvPr id="8" name="Picture 8" descr="Doc2 (2).jpg"/>
          <p:cNvPicPr>
            <a:picLocks noGrp="1" noChangeAspect="1"/>
          </p:cNvPicPr>
          <p:nvPr>
            <p:ph idx="1"/>
          </p:nvPr>
        </p:nvPicPr>
        <p:blipFill>
          <a:blip r:embed="rId2"/>
          <a:stretch>
            <a:fillRect/>
          </a:stretch>
        </p:blipFill>
        <p:spPr>
          <a:xfrm>
            <a:off x="3246438" y="1387475"/>
            <a:ext cx="6993631" cy="5410200"/>
          </a:xfrm>
          <a:prstGeom prst="rect">
            <a:avLst/>
          </a:prstGeom>
        </p:spPr>
      </p:pic>
      <p:sp>
        <p:nvSpPr>
          <p:cNvPr id="10" name="TextBox 9"/>
          <p:cNvSpPr txBox="1"/>
          <p:nvPr/>
        </p:nvSpPr>
        <p:spPr>
          <a:xfrm rot="-5400000">
            <a:off x="304856" y="3810000"/>
            <a:ext cx="4632325" cy="830997"/>
          </a:xfrm>
          <a:prstGeom prst="rect">
            <a:avLst/>
          </a:prstGeom>
          <a:solidFill>
            <a:schemeClr val="accent1">
              <a:lumMod val="60000"/>
              <a:lumOff val="40000"/>
            </a:schemeClr>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rgbClr val="FFFFFF"/>
                </a:solidFill>
              </a:rPr>
              <a:t>CSR Pyramid- Carroll (1991)</a:t>
            </a:r>
          </a:p>
          <a:p>
            <a:pPr algn="ctr"/>
            <a:endParaRPr lang="en-GB" dirty="0"/>
          </a:p>
        </p:txBody>
      </p:sp>
    </p:spTree>
    <p:extLst>
      <p:ext uri="{BB962C8B-B14F-4D97-AF65-F5344CB8AC3E}">
        <p14:creationId xmlns:p14="http://schemas.microsoft.com/office/powerpoint/2010/main" val="60076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BE1FC2-217B-4818-9FAF-D2BE20328F4D}"/>
              </a:ext>
            </a:extLst>
          </p:cNvPr>
          <p:cNvSpPr>
            <a:spLocks noGrp="1"/>
          </p:cNvSpPr>
          <p:nvPr>
            <p:ph type="title"/>
          </p:nvPr>
        </p:nvSpPr>
        <p:spPr/>
        <p:txBody>
          <a:bodyPr/>
          <a:lstStyle/>
          <a:p>
            <a:pPr marL="742950" indent="-742950">
              <a:buFont typeface="+mj-lt"/>
              <a:buAutoNum type="arabicPeriod" startAt="2"/>
            </a:pPr>
            <a:r>
              <a:rPr lang="en-GB" dirty="0"/>
              <a:t>Corporate Citizenship</a:t>
            </a:r>
          </a:p>
        </p:txBody>
      </p:sp>
      <p:sp>
        <p:nvSpPr>
          <p:cNvPr id="3" name="Content Placeholder 2">
            <a:extLst>
              <a:ext uri="{FF2B5EF4-FFF2-40B4-BE49-F238E27FC236}">
                <a16:creationId xmlns:a16="http://schemas.microsoft.com/office/drawing/2014/main" xmlns="" id="{39EE786E-D4B1-45CF-8E0F-F9B9C418CE2B}"/>
              </a:ext>
            </a:extLst>
          </p:cNvPr>
          <p:cNvSpPr>
            <a:spLocks noGrp="1"/>
          </p:cNvSpPr>
          <p:nvPr>
            <p:ph idx="1"/>
          </p:nvPr>
        </p:nvSpPr>
        <p:spPr>
          <a:xfrm>
            <a:off x="1117309" y="1916832"/>
            <a:ext cx="8217463" cy="3743424"/>
          </a:xfrm>
        </p:spPr>
        <p:txBody>
          <a:bodyPr/>
          <a:lstStyle/>
          <a:p>
            <a:pPr algn="just"/>
            <a:r>
              <a:rPr lang="en-GB" dirty="0"/>
              <a:t>Can we treat a corporation as a person? Should we expect corporations to behave according to human ethics and morals? </a:t>
            </a:r>
          </a:p>
          <a:p>
            <a:pPr algn="just"/>
            <a:r>
              <a:rPr lang="en-GB" dirty="0"/>
              <a:t>If yes, how can a corporation being composed of many people with diverse backgrounds do so? </a:t>
            </a:r>
          </a:p>
          <a:p>
            <a:pPr algn="just"/>
            <a:r>
              <a:rPr lang="en-GB" dirty="0"/>
              <a:t>What set of social norms should a corporation adhere to? Is it those that are defined by its shareholders, the government or social activists?</a:t>
            </a:r>
          </a:p>
        </p:txBody>
      </p:sp>
      <p:pic>
        <p:nvPicPr>
          <p:cNvPr id="10" name="Picture 9" descr="A hand holding a flower&#10;&#10;Description generated with very high confidence">
            <a:extLst>
              <a:ext uri="{FF2B5EF4-FFF2-40B4-BE49-F238E27FC236}">
                <a16:creationId xmlns:a16="http://schemas.microsoft.com/office/drawing/2014/main" xmlns="" id="{1E7D8FB9-5552-410B-8791-57E57C443FE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532663" y="404664"/>
            <a:ext cx="2286000" cy="2457450"/>
          </a:xfrm>
          <a:prstGeom prst="ellipse">
            <a:avLst/>
          </a:prstGeom>
          <a:ln>
            <a:noFill/>
          </a:ln>
          <a:effectLst>
            <a:softEdge rad="112500"/>
          </a:effectLst>
        </p:spPr>
      </p:pic>
    </p:spTree>
    <p:extLst>
      <p:ext uri="{BB962C8B-B14F-4D97-AF65-F5344CB8AC3E}">
        <p14:creationId xmlns:p14="http://schemas.microsoft.com/office/powerpoint/2010/main" val="8879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DF8B196-1376-4E38-8A93-E71E65BE96C1}"/>
              </a:ext>
            </a:extLst>
          </p:cNvPr>
          <p:cNvSpPr>
            <a:spLocks noGrp="1"/>
          </p:cNvSpPr>
          <p:nvPr>
            <p:ph idx="1"/>
          </p:nvPr>
        </p:nvSpPr>
        <p:spPr/>
        <p:txBody>
          <a:bodyPr numCol="4">
            <a:normAutofit lnSpcReduction="10000"/>
          </a:bodyPr>
          <a:lstStyle/>
          <a:p>
            <a:pPr marL="0" indent="0">
              <a:lnSpc>
                <a:spcPct val="120000"/>
              </a:lnSpc>
              <a:buNone/>
            </a:pPr>
            <a:r>
              <a:rPr lang="en-GB" b="1" i="1" dirty="0"/>
              <a:t>Labour rights issues:  </a:t>
            </a:r>
          </a:p>
          <a:p>
            <a:pPr>
              <a:lnSpc>
                <a:spcPct val="120000"/>
              </a:lnSpc>
            </a:pPr>
            <a:r>
              <a:rPr lang="en-GB" dirty="0"/>
              <a:t>child labour </a:t>
            </a:r>
          </a:p>
          <a:p>
            <a:pPr>
              <a:lnSpc>
                <a:spcPct val="120000"/>
              </a:lnSpc>
            </a:pPr>
            <a:r>
              <a:rPr lang="en-GB" dirty="0"/>
              <a:t>forced labour </a:t>
            </a:r>
          </a:p>
          <a:p>
            <a:pPr>
              <a:lnSpc>
                <a:spcPct val="120000"/>
              </a:lnSpc>
            </a:pPr>
            <a:r>
              <a:rPr lang="en-GB" dirty="0"/>
              <a:t>right to organise </a:t>
            </a:r>
          </a:p>
          <a:p>
            <a:pPr>
              <a:lnSpc>
                <a:spcPct val="120000"/>
              </a:lnSpc>
            </a:pPr>
            <a:r>
              <a:rPr lang="en-GB" dirty="0"/>
              <a:t>safety and health</a:t>
            </a:r>
          </a:p>
          <a:p>
            <a:pPr marL="0" indent="0">
              <a:lnSpc>
                <a:spcPct val="120000"/>
              </a:lnSpc>
              <a:buNone/>
            </a:pPr>
            <a:r>
              <a:rPr lang="en-GB" b="1" i="1" dirty="0"/>
              <a:t>Environmental issues</a:t>
            </a:r>
            <a:r>
              <a:rPr lang="en-GB" i="1" dirty="0"/>
              <a:t>:</a:t>
            </a:r>
          </a:p>
          <a:p>
            <a:pPr>
              <a:lnSpc>
                <a:spcPct val="120000"/>
              </a:lnSpc>
            </a:pPr>
            <a:r>
              <a:rPr lang="en-GB" dirty="0"/>
              <a:t>water &amp; air emissions</a:t>
            </a:r>
          </a:p>
          <a:p>
            <a:pPr>
              <a:lnSpc>
                <a:spcPct val="120000"/>
              </a:lnSpc>
            </a:pPr>
            <a:r>
              <a:rPr lang="en-GB" dirty="0"/>
              <a:t>climate change</a:t>
            </a:r>
          </a:p>
          <a:p>
            <a:pPr>
              <a:lnSpc>
                <a:spcPct val="120000"/>
              </a:lnSpc>
            </a:pPr>
            <a:endParaRPr lang="en-GB" dirty="0"/>
          </a:p>
          <a:p>
            <a:pPr>
              <a:lnSpc>
                <a:spcPct val="120000"/>
              </a:lnSpc>
            </a:pPr>
            <a:endParaRPr lang="en-GB" dirty="0"/>
          </a:p>
          <a:p>
            <a:pPr marL="0" indent="0">
              <a:lnSpc>
                <a:spcPct val="120000"/>
              </a:lnSpc>
              <a:buNone/>
            </a:pPr>
            <a:r>
              <a:rPr lang="en-GB" b="1" i="1" dirty="0"/>
              <a:t>Human rights issues: </a:t>
            </a:r>
          </a:p>
          <a:p>
            <a:pPr>
              <a:lnSpc>
                <a:spcPct val="120000"/>
              </a:lnSpc>
            </a:pPr>
            <a:r>
              <a:rPr lang="en-GB" dirty="0"/>
              <a:t>cooperation with paramilitary forces</a:t>
            </a:r>
          </a:p>
          <a:p>
            <a:pPr>
              <a:lnSpc>
                <a:spcPct val="120000"/>
              </a:lnSpc>
            </a:pPr>
            <a:r>
              <a:rPr lang="en-GB" dirty="0"/>
              <a:t>complicity in extra-judicial killings</a:t>
            </a:r>
          </a:p>
          <a:p>
            <a:pPr marL="0" indent="0">
              <a:lnSpc>
                <a:spcPct val="120000"/>
              </a:lnSpc>
              <a:buNone/>
            </a:pPr>
            <a:r>
              <a:rPr lang="en-GB" b="1" i="1" dirty="0"/>
              <a:t>Social issues:</a:t>
            </a:r>
          </a:p>
          <a:p>
            <a:pPr marL="0" indent="0">
              <a:lnSpc>
                <a:spcPct val="120000"/>
              </a:lnSpc>
              <a:buNone/>
            </a:pPr>
            <a:endParaRPr lang="en-GB" b="1" i="1" dirty="0"/>
          </a:p>
          <a:p>
            <a:pPr>
              <a:lnSpc>
                <a:spcPct val="120000"/>
              </a:lnSpc>
            </a:pPr>
            <a:r>
              <a:rPr lang="en-GB" dirty="0"/>
              <a:t>Job creation</a:t>
            </a:r>
          </a:p>
          <a:p>
            <a:pPr>
              <a:lnSpc>
                <a:spcPct val="120000"/>
              </a:lnSpc>
            </a:pPr>
            <a:r>
              <a:rPr lang="en-GB" dirty="0"/>
              <a:t>public revenues</a:t>
            </a:r>
          </a:p>
          <a:p>
            <a:pPr>
              <a:lnSpc>
                <a:spcPct val="120000"/>
              </a:lnSpc>
            </a:pPr>
            <a:r>
              <a:rPr lang="en-GB" dirty="0"/>
              <a:t>skills and technology</a:t>
            </a:r>
          </a:p>
          <a:p>
            <a:pPr>
              <a:lnSpc>
                <a:spcPct val="120000"/>
              </a:lnSpc>
            </a:pPr>
            <a:endParaRPr lang="en-GB" dirty="0"/>
          </a:p>
        </p:txBody>
      </p:sp>
      <p:sp>
        <p:nvSpPr>
          <p:cNvPr id="4" name="Title 1">
            <a:extLst>
              <a:ext uri="{FF2B5EF4-FFF2-40B4-BE49-F238E27FC236}">
                <a16:creationId xmlns:a16="http://schemas.microsoft.com/office/drawing/2014/main" xmlns="" id="{26F25BCA-91B8-4590-A754-396DB2E65C76}"/>
              </a:ext>
            </a:extLst>
          </p:cNvPr>
          <p:cNvSpPr>
            <a:spLocks noGrp="1"/>
          </p:cNvSpPr>
          <p:nvPr>
            <p:ph type="title"/>
          </p:nvPr>
        </p:nvSpPr>
        <p:spPr>
          <a:xfrm>
            <a:off x="1117309" y="76200"/>
            <a:ext cx="10157354" cy="1397000"/>
          </a:xfrm>
        </p:spPr>
        <p:txBody>
          <a:bodyPr/>
          <a:lstStyle/>
          <a:p>
            <a:pPr marL="742950" indent="-742950">
              <a:buFont typeface="+mj-lt"/>
              <a:buAutoNum type="arabicPeriod" startAt="2"/>
            </a:pPr>
            <a:r>
              <a:rPr lang="en-GB" dirty="0"/>
              <a:t>Corporate Citizenship </a:t>
            </a:r>
          </a:p>
        </p:txBody>
      </p:sp>
      <p:sp>
        <p:nvSpPr>
          <p:cNvPr id="5" name="Rectangle 4">
            <a:extLst>
              <a:ext uri="{FF2B5EF4-FFF2-40B4-BE49-F238E27FC236}">
                <a16:creationId xmlns:a16="http://schemas.microsoft.com/office/drawing/2014/main" xmlns="" id="{8A7A4C12-946F-4054-ADBE-349306F24455}"/>
              </a:ext>
            </a:extLst>
          </p:cNvPr>
          <p:cNvSpPr/>
          <p:nvPr/>
        </p:nvSpPr>
        <p:spPr>
          <a:xfrm rot="16200000">
            <a:off x="-1596655" y="3477555"/>
            <a:ext cx="461055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altLang="en-US" b="1" dirty="0">
                <a:ln w="9525">
                  <a:solidFill>
                    <a:schemeClr val="bg1"/>
                  </a:solidFill>
                  <a:prstDash val="solid"/>
                </a:ln>
                <a:effectLst>
                  <a:outerShdw blurRad="12700" dist="38100" dir="2700000" algn="tl" rotWithShape="0">
                    <a:schemeClr val="bg1">
                      <a:lumMod val="50000"/>
                    </a:schemeClr>
                  </a:outerShdw>
                </a:effectLst>
                <a:latin typeface="+mj-lt"/>
              </a:rPr>
              <a:t>Examples of Key Issues in CSR</a:t>
            </a:r>
            <a:endParaRPr lang="en-GB" b="1" dirty="0">
              <a:ln w="9525">
                <a:solidFill>
                  <a:schemeClr val="bg1"/>
                </a:solidFill>
                <a:prstDash val="solid"/>
              </a:ln>
              <a:effectLst>
                <a:outerShdw blurRad="12700" dist="38100" dir="2700000" algn="tl" rotWithShape="0">
                  <a:schemeClr val="bg1">
                    <a:lumMod val="50000"/>
                  </a:schemeClr>
                </a:outerShdw>
              </a:effectLst>
              <a:latin typeface="+mj-lt"/>
            </a:endParaRPr>
          </a:p>
        </p:txBody>
      </p:sp>
      <p:cxnSp>
        <p:nvCxnSpPr>
          <p:cNvPr id="7" name="Straight Connector 6">
            <a:extLst>
              <a:ext uri="{FF2B5EF4-FFF2-40B4-BE49-F238E27FC236}">
                <a16:creationId xmlns:a16="http://schemas.microsoft.com/office/drawing/2014/main" xmlns="" id="{EC1FA898-24A8-4041-BB8B-26F6F0995DD8}"/>
              </a:ext>
            </a:extLst>
          </p:cNvPr>
          <p:cNvCxnSpPr>
            <a:cxnSpLocks/>
          </p:cNvCxnSpPr>
          <p:nvPr/>
        </p:nvCxnSpPr>
        <p:spPr>
          <a:xfrm>
            <a:off x="1197868" y="2708920"/>
            <a:ext cx="9937104"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278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4873beb7-5857-4685-be1f-d57550cc96cc"/>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2716</TotalTime>
  <Words>1651</Words>
  <Application>Microsoft Macintosh PowerPoint</Application>
  <PresentationFormat>Custom</PresentationFormat>
  <Paragraphs>157</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 Unicode MS</vt:lpstr>
      <vt:lpstr>Calibri</vt:lpstr>
      <vt:lpstr>Century Gothic</vt:lpstr>
      <vt:lpstr>Times New Roman</vt:lpstr>
      <vt:lpstr>Arial</vt:lpstr>
      <vt:lpstr>Books 16x9</vt:lpstr>
      <vt:lpstr>Chapter 4:   Corporate Social Responsibility</vt:lpstr>
      <vt:lpstr>Chapter Structure</vt:lpstr>
      <vt:lpstr>What is CSR?</vt:lpstr>
      <vt:lpstr>What is CSR?</vt:lpstr>
      <vt:lpstr>CSR defined</vt:lpstr>
      <vt:lpstr>CSR defined- continuation</vt:lpstr>
      <vt:lpstr>What is CSR?</vt:lpstr>
      <vt:lpstr>Corporate Citizenship</vt:lpstr>
      <vt:lpstr>Corporate Citizenship </vt:lpstr>
      <vt:lpstr>Corporate Citizenship</vt:lpstr>
      <vt:lpstr>Corporate Citizenship</vt:lpstr>
      <vt:lpstr>Corporate Citizenship</vt:lpstr>
      <vt:lpstr>Corporate Citizenship</vt:lpstr>
      <vt:lpstr>Corporate Citizenship</vt:lpstr>
      <vt:lpstr>Corporate Citizenship</vt:lpstr>
      <vt:lpstr>Strategic CSR</vt:lpstr>
      <vt:lpstr>Limitations of traditional CSR</vt:lpstr>
      <vt:lpstr>What is Strategic CSR</vt:lpstr>
      <vt:lpstr>Strategic CSR</vt:lpstr>
      <vt:lpstr>PowerPoint Presentation</vt:lpstr>
      <vt:lpstr>PowerPoint Presentation</vt:lpstr>
      <vt:lpstr>PowerPoint Presentation</vt:lpstr>
      <vt:lpstr>PowerPoint Presentation</vt:lpstr>
      <vt:lpstr>PowerPoint Presentation</vt:lpstr>
      <vt:lpstr>PowerPoint Presentation</vt:lpstr>
      <vt:lpstr>Stakeholder Engagement</vt:lpstr>
      <vt:lpstr>CSR/Sustainability Reporting</vt:lpstr>
      <vt:lpstr>CSR and sustainability compared</vt:lpstr>
      <vt:lpstr>CSR reporting</vt:lpstr>
      <vt:lpstr>CSR reporting continued</vt:lpstr>
      <vt:lpstr>CSR reporting standards</vt:lpstr>
      <vt:lpstr>GRI guidelines</vt:lpstr>
      <vt:lpstr>GRI guidelines continued</vt:lpstr>
      <vt:lpstr>Summary</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Paterson, Audrey</dc:creator>
  <cp:lastModifiedBy>Darren Jubb</cp:lastModifiedBy>
  <cp:revision>227</cp:revision>
  <dcterms:created xsi:type="dcterms:W3CDTF">2017-07-13T20:00:40Z</dcterms:created>
  <dcterms:modified xsi:type="dcterms:W3CDTF">2017-09-27T11:19:08Z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